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Raleway"/>
      <p:regular r:id="rId50"/>
      <p:bold r:id="rId51"/>
      <p:italic r:id="rId52"/>
      <p:boldItalic r:id="rId53"/>
    </p:embeddedFont>
    <p:embeddedFont>
      <p:font typeface="Amatic SC"/>
      <p:regular r:id="rId54"/>
      <p:bold r:id="rId55"/>
    </p:embeddedFont>
    <p:embeddedFont>
      <p:font typeface="Lato"/>
      <p:regular r:id="rId56"/>
      <p:bold r:id="rId57"/>
      <p:italic r:id="rId58"/>
      <p:boldItalic r:id="rId59"/>
    </p:embeddedFont>
    <p:embeddedFont>
      <p:font typeface="Montserra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3.xml"/><Relationship Id="rId63" Type="http://schemas.openxmlformats.org/officeDocument/2006/relationships/font" Target="fonts/Montserra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Montserrat-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4.xml"/><Relationship Id="rId55" Type="http://schemas.openxmlformats.org/officeDocument/2006/relationships/font" Target="fonts/AmaticSC-bold.fntdata"/><Relationship Id="rId10" Type="http://schemas.openxmlformats.org/officeDocument/2006/relationships/slide" Target="slides/slide3.xml"/><Relationship Id="rId54" Type="http://schemas.openxmlformats.org/officeDocument/2006/relationships/font" Target="fonts/AmaticSC-regular.fntdata"/><Relationship Id="rId13" Type="http://schemas.openxmlformats.org/officeDocument/2006/relationships/slide" Target="slides/slide6.xml"/><Relationship Id="rId57" Type="http://schemas.openxmlformats.org/officeDocument/2006/relationships/font" Target="fonts/Lato-bold.fntdata"/><Relationship Id="rId12" Type="http://schemas.openxmlformats.org/officeDocument/2006/relationships/slide" Target="slides/slide5.xml"/><Relationship Id="rId56" Type="http://schemas.openxmlformats.org/officeDocument/2006/relationships/font" Target="fonts/Lato-regular.fntdata"/><Relationship Id="rId15" Type="http://schemas.openxmlformats.org/officeDocument/2006/relationships/slide" Target="slides/slide8.xml"/><Relationship Id="rId59" Type="http://schemas.openxmlformats.org/officeDocument/2006/relationships/font" Target="fonts/Lato-boldItalic.fntdata"/><Relationship Id="rId14" Type="http://schemas.openxmlformats.org/officeDocument/2006/relationships/slide" Target="slides/slide7.xml"/><Relationship Id="rId58" Type="http://schemas.openxmlformats.org/officeDocument/2006/relationships/font" Target="fonts/La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61413eb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61413eb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6368bf08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6368bf08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631fdd28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631fdd28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6368bf0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6368bf0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6368bf08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6368bf08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631fdd282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631fdd282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6368bf0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6368bf0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6368bf08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6368bf08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656ed4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656ed4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656ed4ad7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656ed4ad7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656ed4a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656ed4a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61413eb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61413eb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656ed4ad7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656ed4ad7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656ed4ad7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656ed4ad7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61413ebe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61413ebe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656ed4ad7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656ed4ad7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61413ebea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61413ebea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656ed4a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656ed4a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656ed4a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656ed4a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3e6c028f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3e6c028f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656ed4ad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656ed4ad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656ed4ad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656ed4ad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61413ebea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61413ebea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62f79a1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62f79a1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3e6c028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3e6c028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53e6c028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3e6c028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656ed55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656ed55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656ed4ad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656ed4ad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656ed4ad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656ed4ad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656ed4ad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656ed4ad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656ed4ad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656ed4ad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61413ebe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61413ebe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61413ebea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61413ebea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656ed4ad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656ed4ad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656ed4ad7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656ed4ad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656ed4ad7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656ed4ad7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656ed4ad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656ed4ad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656ed4ad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656ed4ad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61413ebe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61413ebe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631fdd28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631fdd28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61413ebea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61413ebea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6368bf0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6368bf0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4">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9144000" cy="3460200"/>
          </a:xfrm>
          <a:prstGeom prst="rect">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10800000">
            <a:off x="3950564" y="150"/>
            <a:ext cx="3459900" cy="3459900"/>
          </a:xfrm>
          <a:prstGeom prst="flowChartDelay">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950564" y="125"/>
            <a:ext cx="3459900" cy="3459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4833295" y="150"/>
            <a:ext cx="3459900" cy="3459900"/>
          </a:xfrm>
          <a:prstGeom prst="flowChartDelay">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4833295" y="125"/>
            <a:ext cx="3459900" cy="3459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0800000">
            <a:off x="5684100" y="125"/>
            <a:ext cx="3459900" cy="3459900"/>
          </a:xfrm>
          <a:prstGeom prst="flowChartDelay">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5684100" y="125"/>
            <a:ext cx="3459900" cy="3459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type="title"/>
          </p:nvPr>
        </p:nvSpPr>
        <p:spPr>
          <a:xfrm>
            <a:off x="324475" y="465975"/>
            <a:ext cx="3568800" cy="28416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3200">
                <a:solidFill>
                  <a:schemeClr val="lt1"/>
                </a:solidFill>
              </a:defRPr>
            </a:lvl1pPr>
            <a:lvl2pPr lvl="1" rtl="0" algn="l">
              <a:lnSpc>
                <a:spcPct val="100000"/>
              </a:lnSpc>
              <a:spcBef>
                <a:spcPts val="0"/>
              </a:spcBef>
              <a:spcAft>
                <a:spcPts val="0"/>
              </a:spcAft>
              <a:buNone/>
              <a:defRPr b="1" sz="3200">
                <a:solidFill>
                  <a:schemeClr val="lt1"/>
                </a:solidFill>
              </a:defRPr>
            </a:lvl2pPr>
            <a:lvl3pPr lvl="2" rtl="0" algn="l">
              <a:lnSpc>
                <a:spcPct val="100000"/>
              </a:lnSpc>
              <a:spcBef>
                <a:spcPts val="0"/>
              </a:spcBef>
              <a:spcAft>
                <a:spcPts val="0"/>
              </a:spcAft>
              <a:buNone/>
              <a:defRPr b="1" sz="3200">
                <a:solidFill>
                  <a:schemeClr val="lt1"/>
                </a:solidFill>
              </a:defRPr>
            </a:lvl3pPr>
            <a:lvl4pPr lvl="3" rtl="0" algn="l">
              <a:lnSpc>
                <a:spcPct val="100000"/>
              </a:lnSpc>
              <a:spcBef>
                <a:spcPts val="0"/>
              </a:spcBef>
              <a:spcAft>
                <a:spcPts val="0"/>
              </a:spcAft>
              <a:buNone/>
              <a:defRPr b="1" sz="3200">
                <a:solidFill>
                  <a:schemeClr val="lt1"/>
                </a:solidFill>
              </a:defRPr>
            </a:lvl4pPr>
            <a:lvl5pPr lvl="4" rtl="0" algn="l">
              <a:lnSpc>
                <a:spcPct val="100000"/>
              </a:lnSpc>
              <a:spcBef>
                <a:spcPts val="0"/>
              </a:spcBef>
              <a:spcAft>
                <a:spcPts val="0"/>
              </a:spcAft>
              <a:buNone/>
              <a:defRPr b="1" sz="3200">
                <a:solidFill>
                  <a:schemeClr val="lt1"/>
                </a:solidFill>
              </a:defRPr>
            </a:lvl5pPr>
            <a:lvl6pPr lvl="5" rtl="0" algn="l">
              <a:lnSpc>
                <a:spcPct val="100000"/>
              </a:lnSpc>
              <a:spcBef>
                <a:spcPts val="0"/>
              </a:spcBef>
              <a:spcAft>
                <a:spcPts val="0"/>
              </a:spcAft>
              <a:buNone/>
              <a:defRPr b="1" sz="3200">
                <a:solidFill>
                  <a:schemeClr val="lt1"/>
                </a:solidFill>
              </a:defRPr>
            </a:lvl6pPr>
            <a:lvl7pPr lvl="6" rtl="0" algn="l">
              <a:lnSpc>
                <a:spcPct val="100000"/>
              </a:lnSpc>
              <a:spcBef>
                <a:spcPts val="0"/>
              </a:spcBef>
              <a:spcAft>
                <a:spcPts val="0"/>
              </a:spcAft>
              <a:buNone/>
              <a:defRPr b="1" sz="3200">
                <a:solidFill>
                  <a:schemeClr val="lt1"/>
                </a:solidFill>
              </a:defRPr>
            </a:lvl7pPr>
            <a:lvl8pPr lvl="7" rtl="0" algn="l">
              <a:lnSpc>
                <a:spcPct val="100000"/>
              </a:lnSpc>
              <a:spcBef>
                <a:spcPts val="0"/>
              </a:spcBef>
              <a:spcAft>
                <a:spcPts val="0"/>
              </a:spcAft>
              <a:buNone/>
              <a:defRPr b="1" sz="3200">
                <a:solidFill>
                  <a:schemeClr val="lt1"/>
                </a:solidFill>
              </a:defRPr>
            </a:lvl8pPr>
            <a:lvl9pPr lvl="8" rtl="0" algn="l">
              <a:lnSpc>
                <a:spcPct val="100000"/>
              </a:lnSpc>
              <a:spcBef>
                <a:spcPts val="0"/>
              </a:spcBef>
              <a:spcAft>
                <a:spcPts val="0"/>
              </a:spcAft>
              <a:buNone/>
              <a:defRPr b="1" sz="3200">
                <a:solidFill>
                  <a:schemeClr val="lt1"/>
                </a:solidFill>
              </a:defRPr>
            </a:lvl9pPr>
          </a:lstStyle>
          <a:p/>
        </p:txBody>
      </p:sp>
      <p:sp>
        <p:nvSpPr>
          <p:cNvPr id="60" name="Google Shape;60;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1800"/>
              <a:buNone/>
              <a:defRPr sz="1800">
                <a:solidFill>
                  <a:schemeClr val="dk2"/>
                </a:solidFill>
              </a:defRPr>
            </a:lvl1pPr>
            <a:lvl2pPr lvl="1" rtl="0" algn="l">
              <a:lnSpc>
                <a:spcPct val="100000"/>
              </a:lnSpc>
              <a:spcBef>
                <a:spcPts val="0"/>
              </a:spcBef>
              <a:spcAft>
                <a:spcPts val="0"/>
              </a:spcAft>
              <a:buClr>
                <a:schemeClr val="dk2"/>
              </a:buClr>
              <a:buSzPts val="1800"/>
              <a:buNone/>
              <a:defRPr sz="1800">
                <a:solidFill>
                  <a:schemeClr val="dk2"/>
                </a:solidFill>
              </a:defRPr>
            </a:lvl2pPr>
            <a:lvl3pPr lvl="2" rtl="0" algn="l">
              <a:lnSpc>
                <a:spcPct val="100000"/>
              </a:lnSpc>
              <a:spcBef>
                <a:spcPts val="0"/>
              </a:spcBef>
              <a:spcAft>
                <a:spcPts val="0"/>
              </a:spcAft>
              <a:buClr>
                <a:schemeClr val="dk2"/>
              </a:buClr>
              <a:buSzPts val="1800"/>
              <a:buNone/>
              <a:defRPr sz="1800">
                <a:solidFill>
                  <a:schemeClr val="dk2"/>
                </a:solidFill>
              </a:defRPr>
            </a:lvl3pPr>
            <a:lvl4pPr lvl="3" rtl="0" algn="l">
              <a:lnSpc>
                <a:spcPct val="100000"/>
              </a:lnSpc>
              <a:spcBef>
                <a:spcPts val="0"/>
              </a:spcBef>
              <a:spcAft>
                <a:spcPts val="0"/>
              </a:spcAft>
              <a:buClr>
                <a:schemeClr val="dk2"/>
              </a:buClr>
              <a:buSzPts val="1800"/>
              <a:buNone/>
              <a:defRPr sz="1800">
                <a:solidFill>
                  <a:schemeClr val="dk2"/>
                </a:solidFill>
              </a:defRPr>
            </a:lvl4pPr>
            <a:lvl5pPr lvl="4" rtl="0" algn="l">
              <a:lnSpc>
                <a:spcPct val="100000"/>
              </a:lnSpc>
              <a:spcBef>
                <a:spcPts val="0"/>
              </a:spcBef>
              <a:spcAft>
                <a:spcPts val="0"/>
              </a:spcAft>
              <a:buClr>
                <a:schemeClr val="dk2"/>
              </a:buClr>
              <a:buSzPts val="1800"/>
              <a:buNone/>
              <a:defRPr sz="1800">
                <a:solidFill>
                  <a:schemeClr val="dk2"/>
                </a:solidFill>
              </a:defRPr>
            </a:lvl5pPr>
            <a:lvl6pPr lvl="5" rtl="0" algn="l">
              <a:lnSpc>
                <a:spcPct val="100000"/>
              </a:lnSpc>
              <a:spcBef>
                <a:spcPts val="0"/>
              </a:spcBef>
              <a:spcAft>
                <a:spcPts val="0"/>
              </a:spcAft>
              <a:buClr>
                <a:schemeClr val="dk2"/>
              </a:buClr>
              <a:buSzPts val="1800"/>
              <a:buNone/>
              <a:defRPr sz="1800">
                <a:solidFill>
                  <a:schemeClr val="dk2"/>
                </a:solidFill>
              </a:defRPr>
            </a:lvl6pPr>
            <a:lvl7pPr lvl="6" rtl="0" algn="l">
              <a:lnSpc>
                <a:spcPct val="100000"/>
              </a:lnSpc>
              <a:spcBef>
                <a:spcPts val="0"/>
              </a:spcBef>
              <a:spcAft>
                <a:spcPts val="0"/>
              </a:spcAft>
              <a:buClr>
                <a:schemeClr val="dk2"/>
              </a:buClr>
              <a:buSzPts val="1800"/>
              <a:buNone/>
              <a:defRPr sz="1800">
                <a:solidFill>
                  <a:schemeClr val="dk2"/>
                </a:solidFill>
              </a:defRPr>
            </a:lvl7pPr>
            <a:lvl8pPr lvl="7" rtl="0" algn="l">
              <a:lnSpc>
                <a:spcPct val="100000"/>
              </a:lnSpc>
              <a:spcBef>
                <a:spcPts val="0"/>
              </a:spcBef>
              <a:spcAft>
                <a:spcPts val="0"/>
              </a:spcAft>
              <a:buClr>
                <a:schemeClr val="dk2"/>
              </a:buClr>
              <a:buSzPts val="1800"/>
              <a:buNone/>
              <a:defRPr sz="1800">
                <a:solidFill>
                  <a:schemeClr val="dk2"/>
                </a:solidFill>
              </a:defRPr>
            </a:lvl8pPr>
            <a:lvl9pPr lvl="8" rtl="0" algn="l">
              <a:lnSpc>
                <a:spcPct val="100000"/>
              </a:lnSpc>
              <a:spcBef>
                <a:spcPts val="0"/>
              </a:spcBef>
              <a:spcAft>
                <a:spcPts val="0"/>
              </a:spcAft>
              <a:buClr>
                <a:schemeClr val="dk2"/>
              </a:buClr>
              <a:buSzPts val="1800"/>
              <a:buNone/>
              <a:defRPr sz="1800">
                <a:solidFill>
                  <a:schemeClr val="dk2"/>
                </a:solidFill>
              </a:defRPr>
            </a:lvl9pPr>
          </a:lstStyle>
          <a:p/>
        </p:txBody>
      </p:sp>
      <p:sp>
        <p:nvSpPr>
          <p:cNvPr id="61" name="Google Shape;61;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AUTOLAYOUT_5">
    <p:bg>
      <p:bgPr>
        <a:solidFill>
          <a:srgbClr val="FFFFFF"/>
        </a:solidFill>
      </p:bgPr>
    </p:bg>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rgbClr val="052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80750" y="483125"/>
            <a:ext cx="752100" cy="752100"/>
          </a:xfrm>
          <a:prstGeom prst="rect">
            <a:avLst/>
          </a:prstGeom>
          <a:solidFill>
            <a:srgbClr val="F50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40117" y="838676"/>
            <a:ext cx="752100" cy="752100"/>
          </a:xfrm>
          <a:prstGeom prst="rect">
            <a:avLst/>
          </a:prstGeom>
          <a:solidFill>
            <a:srgbClr val="FFFFFF">
              <a:alpha val="70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ctrTitle"/>
          </p:nvPr>
        </p:nvSpPr>
        <p:spPr>
          <a:xfrm>
            <a:off x="2038350" y="647700"/>
            <a:ext cx="5994900" cy="30291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6000"/>
              <a:buNone/>
              <a:defRPr b="1" sz="6000">
                <a:solidFill>
                  <a:srgbClr val="FFFFFF"/>
                </a:solidFill>
              </a:defRPr>
            </a:lvl1pPr>
            <a:lvl2pPr lvl="1" rtl="0" algn="l">
              <a:lnSpc>
                <a:spcPct val="100000"/>
              </a:lnSpc>
              <a:spcBef>
                <a:spcPts val="0"/>
              </a:spcBef>
              <a:spcAft>
                <a:spcPts val="0"/>
              </a:spcAft>
              <a:buClr>
                <a:srgbClr val="FFFFFF"/>
              </a:buClr>
              <a:buSzPts val="6000"/>
              <a:buNone/>
              <a:defRPr b="1" sz="6000">
                <a:solidFill>
                  <a:srgbClr val="FFFFFF"/>
                </a:solidFill>
              </a:defRPr>
            </a:lvl2pPr>
            <a:lvl3pPr lvl="2" rtl="0" algn="l">
              <a:lnSpc>
                <a:spcPct val="100000"/>
              </a:lnSpc>
              <a:spcBef>
                <a:spcPts val="0"/>
              </a:spcBef>
              <a:spcAft>
                <a:spcPts val="0"/>
              </a:spcAft>
              <a:buClr>
                <a:srgbClr val="FFFFFF"/>
              </a:buClr>
              <a:buSzPts val="6000"/>
              <a:buNone/>
              <a:defRPr b="1" sz="6000">
                <a:solidFill>
                  <a:srgbClr val="FFFFFF"/>
                </a:solidFill>
              </a:defRPr>
            </a:lvl3pPr>
            <a:lvl4pPr lvl="3" rtl="0" algn="l">
              <a:lnSpc>
                <a:spcPct val="100000"/>
              </a:lnSpc>
              <a:spcBef>
                <a:spcPts val="0"/>
              </a:spcBef>
              <a:spcAft>
                <a:spcPts val="0"/>
              </a:spcAft>
              <a:buClr>
                <a:srgbClr val="FFFFFF"/>
              </a:buClr>
              <a:buSzPts val="6000"/>
              <a:buNone/>
              <a:defRPr b="1" sz="6000">
                <a:solidFill>
                  <a:srgbClr val="FFFFFF"/>
                </a:solidFill>
              </a:defRPr>
            </a:lvl4pPr>
            <a:lvl5pPr lvl="4" rtl="0" algn="l">
              <a:lnSpc>
                <a:spcPct val="100000"/>
              </a:lnSpc>
              <a:spcBef>
                <a:spcPts val="0"/>
              </a:spcBef>
              <a:spcAft>
                <a:spcPts val="0"/>
              </a:spcAft>
              <a:buClr>
                <a:srgbClr val="FFFFFF"/>
              </a:buClr>
              <a:buSzPts val="6000"/>
              <a:buNone/>
              <a:defRPr b="1" sz="6000">
                <a:solidFill>
                  <a:srgbClr val="FFFFFF"/>
                </a:solidFill>
              </a:defRPr>
            </a:lvl5pPr>
            <a:lvl6pPr lvl="5" rtl="0" algn="l">
              <a:lnSpc>
                <a:spcPct val="100000"/>
              </a:lnSpc>
              <a:spcBef>
                <a:spcPts val="0"/>
              </a:spcBef>
              <a:spcAft>
                <a:spcPts val="0"/>
              </a:spcAft>
              <a:buClr>
                <a:srgbClr val="FFFFFF"/>
              </a:buClr>
              <a:buSzPts val="6000"/>
              <a:buNone/>
              <a:defRPr b="1" sz="6000">
                <a:solidFill>
                  <a:srgbClr val="FFFFFF"/>
                </a:solidFill>
              </a:defRPr>
            </a:lvl6pPr>
            <a:lvl7pPr lvl="6" rtl="0" algn="l">
              <a:lnSpc>
                <a:spcPct val="100000"/>
              </a:lnSpc>
              <a:spcBef>
                <a:spcPts val="0"/>
              </a:spcBef>
              <a:spcAft>
                <a:spcPts val="0"/>
              </a:spcAft>
              <a:buClr>
                <a:srgbClr val="FFFFFF"/>
              </a:buClr>
              <a:buSzPts val="6000"/>
              <a:buNone/>
              <a:defRPr b="1" sz="6000">
                <a:solidFill>
                  <a:srgbClr val="FFFFFF"/>
                </a:solidFill>
              </a:defRPr>
            </a:lvl7pPr>
            <a:lvl8pPr lvl="7" rtl="0" algn="l">
              <a:lnSpc>
                <a:spcPct val="100000"/>
              </a:lnSpc>
              <a:spcBef>
                <a:spcPts val="0"/>
              </a:spcBef>
              <a:spcAft>
                <a:spcPts val="0"/>
              </a:spcAft>
              <a:buClr>
                <a:srgbClr val="FFFFFF"/>
              </a:buClr>
              <a:buSzPts val="6000"/>
              <a:buNone/>
              <a:defRPr b="1" sz="6000">
                <a:solidFill>
                  <a:srgbClr val="FFFFFF"/>
                </a:solidFill>
              </a:defRPr>
            </a:lvl8pPr>
            <a:lvl9pPr lvl="8" rtl="0" algn="l">
              <a:lnSpc>
                <a:spcPct val="100000"/>
              </a:lnSpc>
              <a:spcBef>
                <a:spcPts val="0"/>
              </a:spcBef>
              <a:spcAft>
                <a:spcPts val="0"/>
              </a:spcAft>
              <a:buClr>
                <a:srgbClr val="FFFFFF"/>
              </a:buClr>
              <a:buSzPts val="6000"/>
              <a:buNone/>
              <a:defRPr b="1" sz="6000">
                <a:solidFill>
                  <a:srgbClr val="FFFFFF"/>
                </a:solidFill>
              </a:defRPr>
            </a:lvl9pPr>
          </a:lstStyle>
          <a:p/>
        </p:txBody>
      </p:sp>
      <p:sp>
        <p:nvSpPr>
          <p:cNvPr id="67" name="Google Shape;67;p14"/>
          <p:cNvSpPr txBox="1"/>
          <p:nvPr>
            <p:ph idx="1" type="subTitle"/>
          </p:nvPr>
        </p:nvSpPr>
        <p:spPr>
          <a:xfrm>
            <a:off x="2038350" y="4024650"/>
            <a:ext cx="5696700" cy="5502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000"/>
              <a:buNone/>
              <a:defRPr b="1" sz="2000">
                <a:solidFill>
                  <a:srgbClr val="FFFFFF"/>
                </a:solidFill>
              </a:defRPr>
            </a:lvl1pPr>
            <a:lvl2pPr lvl="1" rtl="0" algn="l">
              <a:lnSpc>
                <a:spcPct val="100000"/>
              </a:lnSpc>
              <a:spcBef>
                <a:spcPts val="0"/>
              </a:spcBef>
              <a:spcAft>
                <a:spcPts val="0"/>
              </a:spcAft>
              <a:buClr>
                <a:srgbClr val="FFFFFF"/>
              </a:buClr>
              <a:buSzPts val="2000"/>
              <a:buNone/>
              <a:defRPr b="1" sz="2000">
                <a:solidFill>
                  <a:srgbClr val="FFFFFF"/>
                </a:solidFill>
              </a:defRPr>
            </a:lvl2pPr>
            <a:lvl3pPr lvl="2" rtl="0" algn="l">
              <a:lnSpc>
                <a:spcPct val="100000"/>
              </a:lnSpc>
              <a:spcBef>
                <a:spcPts val="0"/>
              </a:spcBef>
              <a:spcAft>
                <a:spcPts val="0"/>
              </a:spcAft>
              <a:buClr>
                <a:srgbClr val="FFFFFF"/>
              </a:buClr>
              <a:buSzPts val="2000"/>
              <a:buNone/>
              <a:defRPr b="1" sz="2000">
                <a:solidFill>
                  <a:srgbClr val="FFFFFF"/>
                </a:solidFill>
              </a:defRPr>
            </a:lvl3pPr>
            <a:lvl4pPr lvl="3" rtl="0" algn="l">
              <a:lnSpc>
                <a:spcPct val="100000"/>
              </a:lnSpc>
              <a:spcBef>
                <a:spcPts val="0"/>
              </a:spcBef>
              <a:spcAft>
                <a:spcPts val="0"/>
              </a:spcAft>
              <a:buClr>
                <a:srgbClr val="FFFFFF"/>
              </a:buClr>
              <a:buSzPts val="2000"/>
              <a:buNone/>
              <a:defRPr b="1" sz="2000">
                <a:solidFill>
                  <a:srgbClr val="FFFFFF"/>
                </a:solidFill>
              </a:defRPr>
            </a:lvl4pPr>
            <a:lvl5pPr lvl="4" rtl="0" algn="l">
              <a:lnSpc>
                <a:spcPct val="100000"/>
              </a:lnSpc>
              <a:spcBef>
                <a:spcPts val="0"/>
              </a:spcBef>
              <a:spcAft>
                <a:spcPts val="0"/>
              </a:spcAft>
              <a:buClr>
                <a:srgbClr val="FFFFFF"/>
              </a:buClr>
              <a:buSzPts val="2000"/>
              <a:buNone/>
              <a:defRPr b="1" sz="2000">
                <a:solidFill>
                  <a:srgbClr val="FFFFFF"/>
                </a:solidFill>
              </a:defRPr>
            </a:lvl5pPr>
            <a:lvl6pPr lvl="5" rtl="0" algn="l">
              <a:lnSpc>
                <a:spcPct val="100000"/>
              </a:lnSpc>
              <a:spcBef>
                <a:spcPts val="0"/>
              </a:spcBef>
              <a:spcAft>
                <a:spcPts val="0"/>
              </a:spcAft>
              <a:buClr>
                <a:srgbClr val="FFFFFF"/>
              </a:buClr>
              <a:buSzPts val="2000"/>
              <a:buNone/>
              <a:defRPr b="1" sz="2000">
                <a:solidFill>
                  <a:srgbClr val="FFFFFF"/>
                </a:solidFill>
              </a:defRPr>
            </a:lvl6pPr>
            <a:lvl7pPr lvl="6" rtl="0" algn="l">
              <a:lnSpc>
                <a:spcPct val="100000"/>
              </a:lnSpc>
              <a:spcBef>
                <a:spcPts val="0"/>
              </a:spcBef>
              <a:spcAft>
                <a:spcPts val="0"/>
              </a:spcAft>
              <a:buClr>
                <a:srgbClr val="FFFFFF"/>
              </a:buClr>
              <a:buSzPts val="2000"/>
              <a:buNone/>
              <a:defRPr b="1" sz="2000">
                <a:solidFill>
                  <a:srgbClr val="FFFFFF"/>
                </a:solidFill>
              </a:defRPr>
            </a:lvl7pPr>
            <a:lvl8pPr lvl="7" rtl="0" algn="l">
              <a:lnSpc>
                <a:spcPct val="100000"/>
              </a:lnSpc>
              <a:spcBef>
                <a:spcPts val="0"/>
              </a:spcBef>
              <a:spcAft>
                <a:spcPts val="0"/>
              </a:spcAft>
              <a:buClr>
                <a:srgbClr val="FFFFFF"/>
              </a:buClr>
              <a:buSzPts val="2000"/>
              <a:buNone/>
              <a:defRPr b="1" sz="2000">
                <a:solidFill>
                  <a:srgbClr val="FFFFFF"/>
                </a:solidFill>
              </a:defRPr>
            </a:lvl8pPr>
            <a:lvl9pPr lvl="8" rtl="0" algn="l">
              <a:lnSpc>
                <a:spcPct val="100000"/>
              </a:lnSpc>
              <a:spcBef>
                <a:spcPts val="0"/>
              </a:spcBef>
              <a:spcAft>
                <a:spcPts val="0"/>
              </a:spcAft>
              <a:buClr>
                <a:srgbClr val="FFFFFF"/>
              </a:buClr>
              <a:buSzPts val="2000"/>
              <a:buNone/>
              <a:defRPr b="1" sz="2000">
                <a:solidFill>
                  <a:srgbClr val="FFFFFF"/>
                </a:solidFill>
              </a:defRPr>
            </a:lvl9pPr>
          </a:lstStyle>
          <a:p/>
        </p:txBody>
      </p:sp>
      <p:sp>
        <p:nvSpPr>
          <p:cNvPr id="68" name="Google Shape;6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 name="Shape 73"/>
        <p:cNvGrpSpPr/>
        <p:nvPr/>
      </p:nvGrpSpPr>
      <p:grpSpPr>
        <a:xfrm>
          <a:off x="0" y="0"/>
          <a:ext cx="0" cy="0"/>
          <a:chOff x="0" y="0"/>
          <a:chExt cx="0" cy="0"/>
        </a:xfrm>
      </p:grpSpPr>
      <p:sp>
        <p:nvSpPr>
          <p:cNvPr id="74" name="Google Shape;74;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6"/>
          <p:cNvGrpSpPr/>
          <p:nvPr/>
        </p:nvGrpSpPr>
        <p:grpSpPr>
          <a:xfrm>
            <a:off x="830392" y="1191256"/>
            <a:ext cx="745763" cy="45826"/>
            <a:chOff x="4580561" y="2589004"/>
            <a:chExt cx="1064464" cy="25200"/>
          </a:xfrm>
        </p:grpSpPr>
        <p:sp>
          <p:nvSpPr>
            <p:cNvPr id="76" name="Google Shape;76;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79" name="Google Shape;79;p1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0" name="Google Shape;8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grpSp>
        <p:nvGrpSpPr>
          <p:cNvPr id="82" name="Google Shape;82;p17"/>
          <p:cNvGrpSpPr/>
          <p:nvPr/>
        </p:nvGrpSpPr>
        <p:grpSpPr>
          <a:xfrm>
            <a:off x="830392" y="1191256"/>
            <a:ext cx="745763" cy="45826"/>
            <a:chOff x="4580561" y="2589004"/>
            <a:chExt cx="1064464" cy="25200"/>
          </a:xfrm>
        </p:grpSpPr>
        <p:sp>
          <p:nvSpPr>
            <p:cNvPr id="83" name="Google Shape;83;p1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6" name="Google Shape;8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8"/>
          <p:cNvGrpSpPr/>
          <p:nvPr/>
        </p:nvGrpSpPr>
        <p:grpSpPr>
          <a:xfrm>
            <a:off x="830392" y="1191256"/>
            <a:ext cx="745763" cy="45826"/>
            <a:chOff x="4580561" y="2589004"/>
            <a:chExt cx="1064464" cy="25200"/>
          </a:xfrm>
        </p:grpSpPr>
        <p:sp>
          <p:nvSpPr>
            <p:cNvPr id="90" name="Google Shape;9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3" name="Google Shape;93;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4" name="Google Shape;94;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9"/>
          <p:cNvGrpSpPr/>
          <p:nvPr/>
        </p:nvGrpSpPr>
        <p:grpSpPr>
          <a:xfrm>
            <a:off x="830392" y="1191256"/>
            <a:ext cx="745763" cy="45826"/>
            <a:chOff x="4580561" y="2589004"/>
            <a:chExt cx="1064464" cy="25200"/>
          </a:xfrm>
        </p:grpSpPr>
        <p:sp>
          <p:nvSpPr>
            <p:cNvPr id="98" name="Google Shape;98;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1" name="Google Shape;101;p1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1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3" name="Google Shape;103;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20"/>
          <p:cNvGrpSpPr/>
          <p:nvPr/>
        </p:nvGrpSpPr>
        <p:grpSpPr>
          <a:xfrm>
            <a:off x="830392" y="1191256"/>
            <a:ext cx="745763" cy="45826"/>
            <a:chOff x="4580561" y="2589004"/>
            <a:chExt cx="1064464" cy="25200"/>
          </a:xfrm>
        </p:grpSpPr>
        <p:sp>
          <p:nvSpPr>
            <p:cNvPr id="107" name="Google Shape;107;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0" name="Google Shape;110;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21"/>
          <p:cNvGrpSpPr/>
          <p:nvPr/>
        </p:nvGrpSpPr>
        <p:grpSpPr>
          <a:xfrm>
            <a:off x="830392" y="1191256"/>
            <a:ext cx="745763" cy="45826"/>
            <a:chOff x="4580561" y="2589004"/>
            <a:chExt cx="1064464" cy="25200"/>
          </a:xfrm>
        </p:grpSpPr>
        <p:sp>
          <p:nvSpPr>
            <p:cNvPr id="114" name="Google Shape;114;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7" name="Google Shape;117;p21"/>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9" name="Shape 119"/>
        <p:cNvGrpSpPr/>
        <p:nvPr/>
      </p:nvGrpSpPr>
      <p:grpSpPr>
        <a:xfrm>
          <a:off x="0" y="0"/>
          <a:ext cx="0" cy="0"/>
          <a:chOff x="0" y="0"/>
          <a:chExt cx="0" cy="0"/>
        </a:xfrm>
      </p:grpSpPr>
      <p:grpSp>
        <p:nvGrpSpPr>
          <p:cNvPr id="120" name="Google Shape;120;p22"/>
          <p:cNvGrpSpPr/>
          <p:nvPr/>
        </p:nvGrpSpPr>
        <p:grpSpPr>
          <a:xfrm>
            <a:off x="830392" y="4169130"/>
            <a:ext cx="745763" cy="45826"/>
            <a:chOff x="4580561" y="2589004"/>
            <a:chExt cx="1064464" cy="25200"/>
          </a:xfrm>
        </p:grpSpPr>
        <p:sp>
          <p:nvSpPr>
            <p:cNvPr id="121" name="Google Shape;121;p2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4" name="Google Shape;124;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2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23"/>
          <p:cNvGrpSpPr/>
          <p:nvPr/>
        </p:nvGrpSpPr>
        <p:grpSpPr>
          <a:xfrm>
            <a:off x="830392" y="1191256"/>
            <a:ext cx="745763" cy="45826"/>
            <a:chOff x="4580561" y="2589004"/>
            <a:chExt cx="1064464" cy="25200"/>
          </a:xfrm>
        </p:grpSpPr>
        <p:sp>
          <p:nvSpPr>
            <p:cNvPr id="128" name="Google Shape;128;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1" name="Google Shape;131;p2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2" name="Google Shape;132;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3" name="Google Shape;13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2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6" name="Google Shape;13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grpSp>
        <p:nvGrpSpPr>
          <p:cNvPr id="138" name="Google Shape;138;p25"/>
          <p:cNvGrpSpPr/>
          <p:nvPr/>
        </p:nvGrpSpPr>
        <p:grpSpPr>
          <a:xfrm>
            <a:off x="830392" y="4169130"/>
            <a:ext cx="745763" cy="45826"/>
            <a:chOff x="4580561" y="2589004"/>
            <a:chExt cx="1064464" cy="25200"/>
          </a:xfrm>
        </p:grpSpPr>
        <p:sp>
          <p:nvSpPr>
            <p:cNvPr id="139" name="Google Shape;139;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2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2" name="Google Shape;142;p2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3" name="Google Shape;14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28"/>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8"/>
          <p:cNvGrpSpPr/>
          <p:nvPr/>
        </p:nvGrpSpPr>
        <p:grpSpPr>
          <a:xfrm>
            <a:off x="0" y="490"/>
            <a:ext cx="5153705" cy="5134399"/>
            <a:chOff x="0" y="75"/>
            <a:chExt cx="5153705" cy="5152950"/>
          </a:xfrm>
        </p:grpSpPr>
        <p:sp>
          <p:nvSpPr>
            <p:cNvPr id="153" name="Google Shape;153;p2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8"/>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59" name="Google Shape;15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0" name="Shape 160"/>
        <p:cNvGrpSpPr/>
        <p:nvPr/>
      </p:nvGrpSpPr>
      <p:grpSpPr>
        <a:xfrm>
          <a:off x="0" y="0"/>
          <a:ext cx="0" cy="0"/>
          <a:chOff x="0" y="0"/>
          <a:chExt cx="0" cy="0"/>
        </a:xfrm>
      </p:grpSpPr>
      <p:grpSp>
        <p:nvGrpSpPr>
          <p:cNvPr id="161" name="Google Shape;161;p29"/>
          <p:cNvGrpSpPr/>
          <p:nvPr/>
        </p:nvGrpSpPr>
        <p:grpSpPr>
          <a:xfrm>
            <a:off x="4406400" y="0"/>
            <a:ext cx="4737600" cy="5143065"/>
            <a:chOff x="4406400" y="0"/>
            <a:chExt cx="4737600" cy="5143065"/>
          </a:xfrm>
        </p:grpSpPr>
        <p:sp>
          <p:nvSpPr>
            <p:cNvPr id="162" name="Google Shape;162;p2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2" name="Shape 182"/>
        <p:cNvGrpSpPr/>
        <p:nvPr/>
      </p:nvGrpSpPr>
      <p:grpSpPr>
        <a:xfrm>
          <a:off x="0" y="0"/>
          <a:ext cx="0" cy="0"/>
          <a:chOff x="0" y="0"/>
          <a:chExt cx="0" cy="0"/>
        </a:xfrm>
      </p:grpSpPr>
      <p:grpSp>
        <p:nvGrpSpPr>
          <p:cNvPr id="183" name="Google Shape;183;p30"/>
          <p:cNvGrpSpPr/>
          <p:nvPr/>
        </p:nvGrpSpPr>
        <p:grpSpPr>
          <a:xfrm>
            <a:off x="0" y="381001"/>
            <a:ext cx="1037850" cy="1016287"/>
            <a:chOff x="0" y="381001"/>
            <a:chExt cx="1037850" cy="1016287"/>
          </a:xfrm>
        </p:grpSpPr>
        <p:sp>
          <p:nvSpPr>
            <p:cNvPr id="184" name="Google Shape;184;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7" name="Google Shape;18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grpSp>
        <p:nvGrpSpPr>
          <p:cNvPr id="190" name="Google Shape;190;p31"/>
          <p:cNvGrpSpPr/>
          <p:nvPr/>
        </p:nvGrpSpPr>
        <p:grpSpPr>
          <a:xfrm>
            <a:off x="0" y="381001"/>
            <a:ext cx="1037850" cy="1016287"/>
            <a:chOff x="0" y="381001"/>
            <a:chExt cx="1037850" cy="1016287"/>
          </a:xfrm>
        </p:grpSpPr>
        <p:sp>
          <p:nvSpPr>
            <p:cNvPr id="191" name="Google Shape;191;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3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5" name="Google Shape;195;p3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6" name="Google Shape;19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 name="Shape 197"/>
        <p:cNvGrpSpPr/>
        <p:nvPr/>
      </p:nvGrpSpPr>
      <p:grpSpPr>
        <a:xfrm>
          <a:off x="0" y="0"/>
          <a:ext cx="0" cy="0"/>
          <a:chOff x="0" y="0"/>
          <a:chExt cx="0" cy="0"/>
        </a:xfrm>
      </p:grpSpPr>
      <p:grpSp>
        <p:nvGrpSpPr>
          <p:cNvPr id="198" name="Google Shape;198;p32"/>
          <p:cNvGrpSpPr/>
          <p:nvPr/>
        </p:nvGrpSpPr>
        <p:grpSpPr>
          <a:xfrm>
            <a:off x="0" y="381001"/>
            <a:ext cx="1037850" cy="1016287"/>
            <a:chOff x="0" y="381001"/>
            <a:chExt cx="1037850" cy="1016287"/>
          </a:xfrm>
        </p:grpSpPr>
        <p:sp>
          <p:nvSpPr>
            <p:cNvPr id="199" name="Google Shape;199;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2" name="Google Shape;20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3" name="Shape 203"/>
        <p:cNvGrpSpPr/>
        <p:nvPr/>
      </p:nvGrpSpPr>
      <p:grpSpPr>
        <a:xfrm>
          <a:off x="0" y="0"/>
          <a:ext cx="0" cy="0"/>
          <a:chOff x="0" y="0"/>
          <a:chExt cx="0" cy="0"/>
        </a:xfrm>
      </p:grpSpPr>
      <p:grpSp>
        <p:nvGrpSpPr>
          <p:cNvPr id="204" name="Google Shape;204;p33"/>
          <p:cNvGrpSpPr/>
          <p:nvPr/>
        </p:nvGrpSpPr>
        <p:grpSpPr>
          <a:xfrm>
            <a:off x="0" y="381001"/>
            <a:ext cx="1037850" cy="1016287"/>
            <a:chOff x="0" y="381001"/>
            <a:chExt cx="1037850" cy="1016287"/>
          </a:xfrm>
        </p:grpSpPr>
        <p:sp>
          <p:nvSpPr>
            <p:cNvPr id="205" name="Google Shape;205;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3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9" name="Google Shape;20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0" name="Shape 210"/>
        <p:cNvGrpSpPr/>
        <p:nvPr/>
      </p:nvGrpSpPr>
      <p:grpSpPr>
        <a:xfrm>
          <a:off x="0" y="0"/>
          <a:ext cx="0" cy="0"/>
          <a:chOff x="0" y="0"/>
          <a:chExt cx="0" cy="0"/>
        </a:xfrm>
      </p:grpSpPr>
      <p:grpSp>
        <p:nvGrpSpPr>
          <p:cNvPr id="211" name="Google Shape;211;p34"/>
          <p:cNvGrpSpPr/>
          <p:nvPr/>
        </p:nvGrpSpPr>
        <p:grpSpPr>
          <a:xfrm>
            <a:off x="4406400" y="0"/>
            <a:ext cx="4737600" cy="5143500"/>
            <a:chOff x="4406400" y="0"/>
            <a:chExt cx="4737600" cy="5143500"/>
          </a:xfrm>
        </p:grpSpPr>
        <p:sp>
          <p:nvSpPr>
            <p:cNvPr id="212" name="Google Shape;212;p3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2" name="Shape 232"/>
        <p:cNvGrpSpPr/>
        <p:nvPr/>
      </p:nvGrpSpPr>
      <p:grpSpPr>
        <a:xfrm>
          <a:off x="0" y="0"/>
          <a:ext cx="0" cy="0"/>
          <a:chOff x="0" y="0"/>
          <a:chExt cx="0" cy="0"/>
        </a:xfrm>
      </p:grpSpPr>
      <p:grpSp>
        <p:nvGrpSpPr>
          <p:cNvPr id="233" name="Google Shape;233;p35"/>
          <p:cNvGrpSpPr/>
          <p:nvPr/>
        </p:nvGrpSpPr>
        <p:grpSpPr>
          <a:xfrm>
            <a:off x="0" y="381001"/>
            <a:ext cx="1037850" cy="1016287"/>
            <a:chOff x="0" y="381001"/>
            <a:chExt cx="1037850" cy="1016287"/>
          </a:xfrm>
        </p:grpSpPr>
        <p:sp>
          <p:nvSpPr>
            <p:cNvPr id="234" name="Google Shape;234;p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5"/>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35"/>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38" name="Google Shape;238;p35"/>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9" name="Google Shape;23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0" name="Shape 240"/>
        <p:cNvGrpSpPr/>
        <p:nvPr/>
      </p:nvGrpSpPr>
      <p:grpSpPr>
        <a:xfrm>
          <a:off x="0" y="0"/>
          <a:ext cx="0" cy="0"/>
          <a:chOff x="0" y="0"/>
          <a:chExt cx="0" cy="0"/>
        </a:xfrm>
      </p:grpSpPr>
      <p:grpSp>
        <p:nvGrpSpPr>
          <p:cNvPr id="241" name="Google Shape;241;p36"/>
          <p:cNvGrpSpPr/>
          <p:nvPr/>
        </p:nvGrpSpPr>
        <p:grpSpPr>
          <a:xfrm>
            <a:off x="0" y="4128572"/>
            <a:ext cx="698925" cy="684657"/>
            <a:chOff x="0" y="3785672"/>
            <a:chExt cx="698925" cy="684657"/>
          </a:xfrm>
        </p:grpSpPr>
        <p:sp>
          <p:nvSpPr>
            <p:cNvPr id="242" name="Google Shape;242;p3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6"/>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45" name="Google Shape;24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6" name="Shape 246"/>
        <p:cNvGrpSpPr/>
        <p:nvPr/>
      </p:nvGrpSpPr>
      <p:grpSpPr>
        <a:xfrm>
          <a:off x="0" y="0"/>
          <a:ext cx="0" cy="0"/>
          <a:chOff x="0" y="0"/>
          <a:chExt cx="0" cy="0"/>
        </a:xfrm>
      </p:grpSpPr>
      <p:grpSp>
        <p:nvGrpSpPr>
          <p:cNvPr id="247" name="Google Shape;247;p37"/>
          <p:cNvGrpSpPr/>
          <p:nvPr/>
        </p:nvGrpSpPr>
        <p:grpSpPr>
          <a:xfrm>
            <a:off x="4406400" y="0"/>
            <a:ext cx="4737600" cy="5143065"/>
            <a:chOff x="4406400" y="0"/>
            <a:chExt cx="4737600" cy="5143065"/>
          </a:xfrm>
        </p:grpSpPr>
        <p:sp>
          <p:nvSpPr>
            <p:cNvPr id="248" name="Google Shape;248;p3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7"/>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67" name="Google Shape;267;p37"/>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68" name="Google Shape;26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9" name="Shape 269"/>
        <p:cNvGrpSpPr/>
        <p:nvPr/>
      </p:nvGrpSpPr>
      <p:grpSpPr>
        <a:xfrm>
          <a:off x="0" y="0"/>
          <a:ext cx="0" cy="0"/>
          <a:chOff x="0" y="0"/>
          <a:chExt cx="0" cy="0"/>
        </a:xfrm>
      </p:grpSpPr>
      <p:sp>
        <p:nvSpPr>
          <p:cNvPr id="270" name="Google Shape;27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FCE5CD"/>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1" name="Google Shape;7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72" name="Google Shape;72;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48" name="Google Shape;14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49" name="Google Shape;1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drive.google.com/file/d/1XEUu5F2_KTktem6P8gJdNDAMI_rP-eov/view?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gif"/><Relationship Id="rId4" Type="http://schemas.openxmlformats.org/officeDocument/2006/relationships/image" Target="../media/image19.gif"/><Relationship Id="rId5" Type="http://schemas.openxmlformats.org/officeDocument/2006/relationships/image" Target="../media/image23.gif"/><Relationship Id="rId6" Type="http://schemas.openxmlformats.org/officeDocument/2006/relationships/image" Target="../media/image2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24475" y="465975"/>
            <a:ext cx="35688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latin typeface="Amatic SC"/>
                <a:ea typeface="Amatic SC"/>
                <a:cs typeface="Amatic SC"/>
                <a:sym typeface="Amatic SC"/>
              </a:rPr>
              <a:t>Content moderation for chat systems and social media</a:t>
            </a:r>
            <a:endParaRPr sz="4100">
              <a:latin typeface="Amatic SC"/>
              <a:ea typeface="Amatic SC"/>
              <a:cs typeface="Amatic SC"/>
              <a:sym typeface="Amatic SC"/>
            </a:endParaRPr>
          </a:p>
        </p:txBody>
      </p:sp>
      <p:sp>
        <p:nvSpPr>
          <p:cNvPr id="276" name="Google Shape;276;p39"/>
          <p:cNvSpPr txBox="1"/>
          <p:nvPr>
            <p:ph idx="1" type="subTitle"/>
          </p:nvPr>
        </p:nvSpPr>
        <p:spPr>
          <a:xfrm>
            <a:off x="324475" y="3383352"/>
            <a:ext cx="51243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a:p>
            <a:pPr indent="-342900" lvl="0" marL="457200" rtl="0" algn="l">
              <a:spcBef>
                <a:spcPts val="0"/>
              </a:spcBef>
              <a:spcAft>
                <a:spcPts val="0"/>
              </a:spcAft>
              <a:buSzPts val="1800"/>
              <a:buChar char="●"/>
            </a:pPr>
            <a:r>
              <a:rPr lang="en"/>
              <a:t>Preeti Ranjan Panda</a:t>
            </a:r>
            <a:endParaRPr/>
          </a:p>
          <a:p>
            <a:pPr indent="-342900" lvl="0" marL="457200" rtl="0" algn="l">
              <a:spcBef>
                <a:spcPts val="0"/>
              </a:spcBef>
              <a:spcAft>
                <a:spcPts val="0"/>
              </a:spcAft>
              <a:buSzPts val="1800"/>
              <a:buChar char="●"/>
            </a:pPr>
            <a:r>
              <a:rPr lang="en"/>
              <a:t>Koyya Khushhal Reddy</a:t>
            </a:r>
            <a:endParaRPr/>
          </a:p>
          <a:p>
            <a:pPr indent="-342900" lvl="0" marL="457200" rtl="0" algn="l">
              <a:spcBef>
                <a:spcPts val="0"/>
              </a:spcBef>
              <a:spcAft>
                <a:spcPts val="0"/>
              </a:spcAft>
              <a:buSzPts val="1800"/>
              <a:buChar char="●"/>
            </a:pPr>
            <a:r>
              <a:rPr lang="en"/>
              <a:t>Satyanand Prasad</a:t>
            </a:r>
            <a:endParaRPr/>
          </a:p>
          <a:p>
            <a:pPr indent="-342900" lvl="0" marL="457200" rtl="0" algn="l">
              <a:spcBef>
                <a:spcPts val="0"/>
              </a:spcBef>
              <a:spcAft>
                <a:spcPts val="0"/>
              </a:spcAft>
              <a:buSzPts val="1800"/>
              <a:buChar char="●"/>
            </a:pPr>
            <a:r>
              <a:rPr lang="en"/>
              <a:t>Naman Sharma</a:t>
            </a:r>
            <a:endParaRPr/>
          </a:p>
          <a:p>
            <a:pPr indent="-342900" lvl="0" marL="457200" rtl="0" algn="l">
              <a:spcBef>
                <a:spcPts val="0"/>
              </a:spcBef>
              <a:spcAft>
                <a:spcPts val="0"/>
              </a:spcAft>
              <a:buSzPts val="1800"/>
              <a:buChar char="●"/>
            </a:pPr>
            <a:r>
              <a:rPr lang="en"/>
              <a:t>Aryamaan Srivastava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9" name="Shape 329"/>
        <p:cNvGrpSpPr/>
        <p:nvPr/>
      </p:nvGrpSpPr>
      <p:grpSpPr>
        <a:xfrm>
          <a:off x="0" y="0"/>
          <a:ext cx="0" cy="0"/>
          <a:chOff x="0" y="0"/>
          <a:chExt cx="0" cy="0"/>
        </a:xfrm>
      </p:grpSpPr>
      <p:sp>
        <p:nvSpPr>
          <p:cNvPr id="330" name="Google Shape;330;p48"/>
          <p:cNvSpPr txBox="1"/>
          <p:nvPr>
            <p:ph idx="1" type="body"/>
          </p:nvPr>
        </p:nvSpPr>
        <p:spPr>
          <a:xfrm>
            <a:off x="97225" y="1110900"/>
            <a:ext cx="7688700" cy="22611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Our model when implemented on these teaching platforms will eliminate the comments, personally targeted on either the teacher or a student.</a:t>
            </a:r>
            <a:endParaRPr sz="2400">
              <a:solidFill>
                <a:srgbClr val="FFFFFF"/>
              </a:solidFill>
              <a:latin typeface="Calibri"/>
              <a:ea typeface="Calibri"/>
              <a:cs typeface="Calibri"/>
              <a:sym typeface="Calibri"/>
            </a:endParaRPr>
          </a:p>
          <a:p>
            <a:pPr indent="-381000" lvl="0" marL="457200" rtl="0" algn="l">
              <a:lnSpc>
                <a:spcPct val="90000"/>
              </a:lnSpc>
              <a:spcBef>
                <a:spcPts val="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It will have a check on the messages sent by the student, before being publicly displayed in the chat.</a:t>
            </a:r>
            <a:endParaRPr sz="2400">
              <a:solidFill>
                <a:srgbClr val="FFFFFF"/>
              </a:solidFill>
              <a:latin typeface="Calibri"/>
              <a:ea typeface="Calibri"/>
              <a:cs typeface="Calibri"/>
              <a:sym typeface="Calibri"/>
            </a:endParaRPr>
          </a:p>
          <a:p>
            <a:pPr indent="-381000" lvl="0" marL="457200" rtl="0" algn="l">
              <a:lnSpc>
                <a:spcPct val="90000"/>
              </a:lnSpc>
              <a:spcBef>
                <a:spcPts val="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These steps will ensure a positive environment in the class and will maintain it’s decorum.</a:t>
            </a:r>
            <a:endParaRPr sz="2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CUSTOMER SUPPORT /</a:t>
            </a:r>
            <a:endParaRPr b="1" sz="6000">
              <a:latin typeface="Amatic SC"/>
              <a:ea typeface="Amatic SC"/>
              <a:cs typeface="Amatic SC"/>
              <a:sym typeface="Amatic SC"/>
            </a:endParaRPr>
          </a:p>
          <a:p>
            <a:pPr indent="0" lvl="0" marL="0" rtl="0" algn="l">
              <a:spcBef>
                <a:spcPts val="0"/>
              </a:spcBef>
              <a:spcAft>
                <a:spcPts val="0"/>
              </a:spcAft>
              <a:buNone/>
            </a:pPr>
            <a:r>
              <a:rPr b="1" lang="en" sz="6000">
                <a:latin typeface="Amatic SC"/>
                <a:ea typeface="Amatic SC"/>
                <a:cs typeface="Amatic SC"/>
                <a:sym typeface="Amatic SC"/>
              </a:rPr>
              <a:t>CUSTOMER SERVICE</a:t>
            </a:r>
            <a:endParaRPr b="1" sz="6000">
              <a:latin typeface="Amatic SC"/>
              <a:ea typeface="Amatic SC"/>
              <a:cs typeface="Amatic SC"/>
              <a:sym typeface="Amatic SC"/>
            </a:endParaRPr>
          </a:p>
        </p:txBody>
      </p:sp>
      <p:pic>
        <p:nvPicPr>
          <p:cNvPr id="336" name="Google Shape;336;p49"/>
          <p:cNvPicPr preferRelativeResize="0"/>
          <p:nvPr/>
        </p:nvPicPr>
        <p:blipFill>
          <a:blip r:embed="rId3">
            <a:alphaModFix/>
          </a:blip>
          <a:stretch>
            <a:fillRect/>
          </a:stretch>
        </p:blipFill>
        <p:spPr>
          <a:xfrm>
            <a:off x="1786175" y="2724124"/>
            <a:ext cx="6889901" cy="194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40" name="Shape 340"/>
        <p:cNvGrpSpPr/>
        <p:nvPr/>
      </p:nvGrpSpPr>
      <p:grpSpPr>
        <a:xfrm>
          <a:off x="0" y="0"/>
          <a:ext cx="0" cy="0"/>
          <a:chOff x="0" y="0"/>
          <a:chExt cx="0" cy="0"/>
        </a:xfrm>
      </p:grpSpPr>
      <p:sp>
        <p:nvSpPr>
          <p:cNvPr id="341" name="Google Shape;341;p50"/>
          <p:cNvSpPr txBox="1"/>
          <p:nvPr>
            <p:ph idx="1" type="body"/>
          </p:nvPr>
        </p:nvSpPr>
        <p:spPr>
          <a:xfrm>
            <a:off x="107150" y="946450"/>
            <a:ext cx="5481600" cy="2261100"/>
          </a:xfrm>
          <a:prstGeom prst="rect">
            <a:avLst/>
          </a:prstGeom>
        </p:spPr>
        <p:txBody>
          <a:bodyPr anchorCtr="0" anchor="t" bIns="91425" lIns="91425" spcFirstLastPara="1" rIns="91425" wrap="square" tIns="91425">
            <a:noAutofit/>
          </a:bodyPr>
          <a:lstStyle/>
          <a:p>
            <a:pPr indent="-368300" lvl="0" marL="457200" rtl="0" algn="l">
              <a:lnSpc>
                <a:spcPct val="90000"/>
              </a:lnSpc>
              <a:spcBef>
                <a:spcPts val="1000"/>
              </a:spcBef>
              <a:spcAft>
                <a:spcPts val="0"/>
              </a:spcAft>
              <a:buClr>
                <a:srgbClr val="FFFFFF"/>
              </a:buClr>
              <a:buSzPts val="2200"/>
              <a:buFont typeface="Calibri"/>
              <a:buChar char="●"/>
            </a:pPr>
            <a:r>
              <a:rPr lang="en" sz="2200">
                <a:solidFill>
                  <a:srgbClr val="FFFFFF"/>
                </a:solidFill>
                <a:latin typeface="Calibri"/>
                <a:ea typeface="Calibri"/>
                <a:cs typeface="Calibri"/>
                <a:sym typeface="Calibri"/>
              </a:rPr>
              <a:t>Customer support has been the only link           between the struggling customers who                  face difficulty while understanding the  features </a:t>
            </a:r>
            <a:r>
              <a:rPr lang="en" sz="2200">
                <a:solidFill>
                  <a:srgbClr val="FFFFFF"/>
                </a:solidFill>
                <a:latin typeface="Calibri"/>
                <a:ea typeface="Calibri"/>
                <a:cs typeface="Calibri"/>
                <a:sym typeface="Calibri"/>
              </a:rPr>
              <a:t>o</a:t>
            </a:r>
            <a:r>
              <a:rPr lang="en" sz="2200">
                <a:solidFill>
                  <a:srgbClr val="FFFFFF"/>
                </a:solidFill>
                <a:latin typeface="Calibri"/>
                <a:ea typeface="Calibri"/>
                <a:cs typeface="Calibri"/>
                <a:sym typeface="Calibri"/>
              </a:rPr>
              <a:t>f the application or face an issue </a:t>
            </a:r>
            <a:r>
              <a:rPr lang="en" sz="2200">
                <a:solidFill>
                  <a:srgbClr val="FFFFFF"/>
                </a:solidFill>
                <a:latin typeface="Calibri"/>
                <a:ea typeface="Calibri"/>
                <a:cs typeface="Calibri"/>
                <a:sym typeface="Calibri"/>
              </a:rPr>
              <a:t>w</a:t>
            </a:r>
            <a:r>
              <a:rPr lang="en" sz="2200">
                <a:solidFill>
                  <a:srgbClr val="FFFFFF"/>
                </a:solidFill>
                <a:latin typeface="Calibri"/>
                <a:ea typeface="Calibri"/>
                <a:cs typeface="Calibri"/>
                <a:sym typeface="Calibri"/>
              </a:rPr>
              <a:t>hile using their services.</a:t>
            </a:r>
            <a:endParaRPr sz="2200">
              <a:solidFill>
                <a:srgbClr val="FFFFFF"/>
              </a:solidFill>
              <a:latin typeface="Calibri"/>
              <a:ea typeface="Calibri"/>
              <a:cs typeface="Calibri"/>
              <a:sym typeface="Calibri"/>
            </a:endParaRPr>
          </a:p>
          <a:p>
            <a:pPr indent="-368300" lvl="0" marL="457200" rtl="0" algn="l">
              <a:lnSpc>
                <a:spcPct val="90000"/>
              </a:lnSpc>
              <a:spcBef>
                <a:spcPts val="0"/>
              </a:spcBef>
              <a:spcAft>
                <a:spcPts val="0"/>
              </a:spcAft>
              <a:buClr>
                <a:srgbClr val="FFFFFF"/>
              </a:buClr>
              <a:buSzPts val="2200"/>
              <a:buFont typeface="Calibri"/>
              <a:buChar char="●"/>
            </a:pPr>
            <a:r>
              <a:rPr lang="en" sz="2200">
                <a:solidFill>
                  <a:srgbClr val="FFFFFF"/>
                </a:solidFill>
                <a:latin typeface="Calibri"/>
                <a:ea typeface="Calibri"/>
                <a:cs typeface="Calibri"/>
                <a:sym typeface="Calibri"/>
              </a:rPr>
              <a:t>There has been a sudden boost in various online service for instance- Grofers, UrbanClap, PayTM, etc.</a:t>
            </a:r>
            <a:endParaRPr sz="2200">
              <a:solidFill>
                <a:srgbClr val="FFFFFF"/>
              </a:solidFill>
              <a:latin typeface="Calibri"/>
              <a:ea typeface="Calibri"/>
              <a:cs typeface="Calibri"/>
              <a:sym typeface="Calibri"/>
            </a:endParaRPr>
          </a:p>
          <a:p>
            <a:pPr indent="-368300" lvl="0" marL="457200" rtl="0" algn="l">
              <a:lnSpc>
                <a:spcPct val="90000"/>
              </a:lnSpc>
              <a:spcBef>
                <a:spcPts val="0"/>
              </a:spcBef>
              <a:spcAft>
                <a:spcPts val="0"/>
              </a:spcAft>
              <a:buClr>
                <a:srgbClr val="FFFFFF"/>
              </a:buClr>
              <a:buSzPts val="2200"/>
              <a:buFont typeface="Calibri"/>
              <a:buChar char="●"/>
            </a:pPr>
            <a:r>
              <a:rPr lang="en" sz="2200">
                <a:solidFill>
                  <a:srgbClr val="FFFFFF"/>
                </a:solidFill>
                <a:latin typeface="Calibri"/>
                <a:ea typeface="Calibri"/>
                <a:cs typeface="Calibri"/>
                <a:sym typeface="Calibri"/>
              </a:rPr>
              <a:t>With the increase in the number of customers, the work of the customer staff has increased exponentially.</a:t>
            </a:r>
            <a:endParaRPr sz="2200">
              <a:solidFill>
                <a:srgbClr val="FFFFFF"/>
              </a:solidFill>
              <a:latin typeface="Calibri"/>
              <a:ea typeface="Calibri"/>
              <a:cs typeface="Calibri"/>
              <a:sym typeface="Calibri"/>
            </a:endParaRPr>
          </a:p>
        </p:txBody>
      </p:sp>
      <p:pic>
        <p:nvPicPr>
          <p:cNvPr id="342" name="Google Shape;342;p50"/>
          <p:cNvPicPr preferRelativeResize="0"/>
          <p:nvPr/>
        </p:nvPicPr>
        <p:blipFill>
          <a:blip r:embed="rId3">
            <a:alphaModFix/>
          </a:blip>
          <a:stretch>
            <a:fillRect/>
          </a:stretch>
        </p:blipFill>
        <p:spPr>
          <a:xfrm>
            <a:off x="5696013" y="586925"/>
            <a:ext cx="3248025" cy="224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46" name="Shape 346"/>
        <p:cNvGrpSpPr/>
        <p:nvPr/>
      </p:nvGrpSpPr>
      <p:grpSpPr>
        <a:xfrm>
          <a:off x="0" y="0"/>
          <a:ext cx="0" cy="0"/>
          <a:chOff x="0" y="0"/>
          <a:chExt cx="0" cy="0"/>
        </a:xfrm>
      </p:grpSpPr>
      <p:sp>
        <p:nvSpPr>
          <p:cNvPr id="347" name="Google Shape;347;p51"/>
          <p:cNvSpPr txBox="1"/>
          <p:nvPr>
            <p:ph idx="1" type="body"/>
          </p:nvPr>
        </p:nvSpPr>
        <p:spPr>
          <a:xfrm>
            <a:off x="107950" y="1063275"/>
            <a:ext cx="7688700" cy="22611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Not all the customers are being addressed by the support staff and even if addressed, </a:t>
            </a:r>
            <a:r>
              <a:rPr lang="en" sz="2400">
                <a:solidFill>
                  <a:schemeClr val="lt1"/>
                </a:solidFill>
                <a:latin typeface="Calibri"/>
                <a:ea typeface="Calibri"/>
                <a:cs typeface="Calibri"/>
                <a:sym typeface="Calibri"/>
              </a:rPr>
              <a:t>the help the support staff offer are often misused by the customers.</a:t>
            </a:r>
            <a:endParaRPr sz="2400">
              <a:solidFill>
                <a:schemeClr val="lt1"/>
              </a:solidFill>
              <a:latin typeface="Calibri"/>
              <a:ea typeface="Calibri"/>
              <a:cs typeface="Calibri"/>
              <a:sym typeface="Calibri"/>
            </a:endParaRPr>
          </a:p>
          <a:p>
            <a:pPr indent="-381000" lvl="0" marL="457200" rtl="0" algn="l">
              <a:lnSpc>
                <a:spcPct val="90000"/>
              </a:lnSpc>
              <a:spcBef>
                <a:spcPts val="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Either redundant complaints are raised by the customers or the employees have to face cyber bullying from the customers.</a:t>
            </a:r>
            <a:endParaRPr sz="2400">
              <a:solidFill>
                <a:schemeClr val="lt1"/>
              </a:solidFill>
              <a:latin typeface="Calibri"/>
              <a:ea typeface="Calibri"/>
              <a:cs typeface="Calibri"/>
              <a:sym typeface="Calibri"/>
            </a:endParaRPr>
          </a:p>
          <a:p>
            <a:pPr indent="-381000" lvl="0" marL="457200" rtl="0" algn="l">
              <a:lnSpc>
                <a:spcPct val="90000"/>
              </a:lnSpc>
              <a:spcBef>
                <a:spcPts val="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Our model, when integrated with these platforms, will filter duplicate or harsh queries before it reaches our support staff. They will be only shown genuine complaints, and are required to address those only.</a:t>
            </a:r>
            <a:endParaRPr sz="2400">
              <a:solidFill>
                <a:schemeClr val="lt1"/>
              </a:solidFill>
              <a:latin typeface="Calibri"/>
              <a:ea typeface="Calibri"/>
              <a:cs typeface="Calibri"/>
              <a:sym typeface="Calibri"/>
            </a:endParaRPr>
          </a:p>
          <a:p>
            <a:pPr indent="0" lvl="0" marL="0" rtl="0" algn="l">
              <a:spcBef>
                <a:spcPts val="0"/>
              </a:spcBef>
              <a:spcAft>
                <a:spcPts val="1600"/>
              </a:spcAft>
              <a:buNone/>
            </a:pPr>
            <a:r>
              <a:t/>
            </a:r>
            <a:endParaRPr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SOCIAL MEDIA</a:t>
            </a:r>
            <a:endParaRPr b="1" sz="6000">
              <a:latin typeface="Amatic SC"/>
              <a:ea typeface="Amatic SC"/>
              <a:cs typeface="Amatic SC"/>
              <a:sym typeface="Amatic SC"/>
            </a:endParaRPr>
          </a:p>
        </p:txBody>
      </p:sp>
      <p:pic>
        <p:nvPicPr>
          <p:cNvPr id="353" name="Google Shape;353;p52"/>
          <p:cNvPicPr preferRelativeResize="0"/>
          <p:nvPr/>
        </p:nvPicPr>
        <p:blipFill>
          <a:blip r:embed="rId3">
            <a:alphaModFix/>
          </a:blip>
          <a:stretch>
            <a:fillRect/>
          </a:stretch>
        </p:blipFill>
        <p:spPr>
          <a:xfrm>
            <a:off x="89300" y="1395963"/>
            <a:ext cx="6151161" cy="1719925"/>
          </a:xfrm>
          <a:prstGeom prst="rect">
            <a:avLst/>
          </a:prstGeom>
          <a:noFill/>
          <a:ln>
            <a:noFill/>
          </a:ln>
        </p:spPr>
      </p:pic>
      <p:pic>
        <p:nvPicPr>
          <p:cNvPr id="354" name="Google Shape;354;p52"/>
          <p:cNvPicPr preferRelativeResize="0"/>
          <p:nvPr/>
        </p:nvPicPr>
        <p:blipFill>
          <a:blip r:embed="rId4">
            <a:alphaModFix/>
          </a:blip>
          <a:stretch>
            <a:fillRect/>
          </a:stretch>
        </p:blipFill>
        <p:spPr>
          <a:xfrm>
            <a:off x="3517125" y="3268288"/>
            <a:ext cx="5378857" cy="17228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8" name="Shape 358"/>
        <p:cNvGrpSpPr/>
        <p:nvPr/>
      </p:nvGrpSpPr>
      <p:grpSpPr>
        <a:xfrm>
          <a:off x="0" y="0"/>
          <a:ext cx="0" cy="0"/>
          <a:chOff x="0" y="0"/>
          <a:chExt cx="0" cy="0"/>
        </a:xfrm>
      </p:grpSpPr>
      <p:sp>
        <p:nvSpPr>
          <p:cNvPr id="359" name="Google Shape;359;p53"/>
          <p:cNvSpPr txBox="1"/>
          <p:nvPr>
            <p:ph idx="1" type="body"/>
          </p:nvPr>
        </p:nvSpPr>
        <p:spPr>
          <a:xfrm>
            <a:off x="97225" y="1034700"/>
            <a:ext cx="7688700" cy="22611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Social media has proved to be really handy,                      when we acknowledge the fact that it has                 actually connected people over thousands of kilometers in this lockdown.</a:t>
            </a:r>
            <a:endParaRPr sz="2400">
              <a:solidFill>
                <a:schemeClr val="lt1"/>
              </a:solidFill>
              <a:latin typeface="Calibri"/>
              <a:ea typeface="Calibri"/>
              <a:cs typeface="Calibri"/>
              <a:sym typeface="Calibri"/>
            </a:endParaRPr>
          </a:p>
          <a:p>
            <a:pPr indent="-381000" lvl="0" marL="457200" rtl="0" algn="l">
              <a:lnSpc>
                <a:spcPct val="90000"/>
              </a:lnSpc>
              <a:spcBef>
                <a:spcPts val="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However, the </a:t>
            </a:r>
            <a:r>
              <a:rPr lang="en" sz="2400">
                <a:solidFill>
                  <a:schemeClr val="lt1"/>
                </a:solidFill>
                <a:latin typeface="Calibri"/>
                <a:ea typeface="Calibri"/>
                <a:cs typeface="Calibri"/>
                <a:sym typeface="Calibri"/>
              </a:rPr>
              <a:t>repercussions</a:t>
            </a:r>
            <a:r>
              <a:rPr lang="en" sz="2400">
                <a:solidFill>
                  <a:schemeClr val="lt1"/>
                </a:solidFill>
                <a:latin typeface="Calibri"/>
                <a:ea typeface="Calibri"/>
                <a:cs typeface="Calibri"/>
                <a:sym typeface="Calibri"/>
              </a:rPr>
              <a:t> of these platforms are seen to cause more unrest in the society.</a:t>
            </a:r>
            <a:endParaRPr sz="2400">
              <a:solidFill>
                <a:schemeClr val="lt1"/>
              </a:solidFill>
              <a:latin typeface="Calibri"/>
              <a:ea typeface="Calibri"/>
              <a:cs typeface="Calibri"/>
              <a:sym typeface="Calibri"/>
            </a:endParaRPr>
          </a:p>
          <a:p>
            <a:pPr indent="-381000" lvl="0" marL="457200" rtl="0" algn="l">
              <a:lnSpc>
                <a:spcPct val="90000"/>
              </a:lnSpc>
              <a:spcBef>
                <a:spcPts val="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In the recent past, people have been very vocal about their opinions, and have been posting offendable posts. This has caused social unrest and even riots between various sections of the society.</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lt1"/>
              </a:solidFill>
            </a:endParaRPr>
          </a:p>
          <a:p>
            <a:pPr indent="0" lvl="0" marL="0" rtl="0" algn="l">
              <a:spcBef>
                <a:spcPts val="1600"/>
              </a:spcBef>
              <a:spcAft>
                <a:spcPts val="1600"/>
              </a:spcAft>
              <a:buNone/>
            </a:pPr>
            <a:r>
              <a:t/>
            </a:r>
            <a:endParaRPr sz="1600">
              <a:solidFill>
                <a:srgbClr val="FFFFFF"/>
              </a:solidFill>
            </a:endParaRPr>
          </a:p>
        </p:txBody>
      </p:sp>
      <p:pic>
        <p:nvPicPr>
          <p:cNvPr id="360" name="Google Shape;360;p53"/>
          <p:cNvPicPr preferRelativeResize="0"/>
          <p:nvPr/>
        </p:nvPicPr>
        <p:blipFill>
          <a:blip r:embed="rId3">
            <a:alphaModFix/>
          </a:blip>
          <a:stretch>
            <a:fillRect/>
          </a:stretch>
        </p:blipFill>
        <p:spPr>
          <a:xfrm>
            <a:off x="6058876" y="70251"/>
            <a:ext cx="3001825" cy="1997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64" name="Shape 364"/>
        <p:cNvGrpSpPr/>
        <p:nvPr/>
      </p:nvGrpSpPr>
      <p:grpSpPr>
        <a:xfrm>
          <a:off x="0" y="0"/>
          <a:ext cx="0" cy="0"/>
          <a:chOff x="0" y="0"/>
          <a:chExt cx="0" cy="0"/>
        </a:xfrm>
      </p:grpSpPr>
      <p:sp>
        <p:nvSpPr>
          <p:cNvPr id="365" name="Google Shape;365;p54"/>
          <p:cNvSpPr txBox="1"/>
          <p:nvPr>
            <p:ph idx="1" type="body"/>
          </p:nvPr>
        </p:nvSpPr>
        <p:spPr>
          <a:xfrm>
            <a:off x="249625" y="1034700"/>
            <a:ext cx="7688700" cy="22611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Also various famous personalities have been the victim of cyber-bullying and their inbox gets flooded with various spams and redundant messages.</a:t>
            </a:r>
            <a:endParaRPr sz="2400">
              <a:solidFill>
                <a:schemeClr val="lt1"/>
              </a:solidFill>
              <a:latin typeface="Calibri"/>
              <a:ea typeface="Calibri"/>
              <a:cs typeface="Calibri"/>
              <a:sym typeface="Calibri"/>
            </a:endParaRPr>
          </a:p>
          <a:p>
            <a:pPr indent="-381000" lvl="0" marL="457200" rtl="0" algn="l">
              <a:lnSpc>
                <a:spcPct val="90000"/>
              </a:lnSpc>
              <a:spcBef>
                <a:spcPts val="0"/>
              </a:spcBef>
              <a:spcAft>
                <a:spcPts val="0"/>
              </a:spcAft>
              <a:buClr>
                <a:schemeClr val="lt1"/>
              </a:buClr>
              <a:buSzPts val="2400"/>
              <a:buFont typeface="Calibri"/>
              <a:buChar char="●"/>
            </a:pPr>
            <a:r>
              <a:rPr lang="en" sz="2400">
                <a:solidFill>
                  <a:schemeClr val="lt1"/>
                </a:solidFill>
                <a:latin typeface="Calibri"/>
                <a:ea typeface="Calibri"/>
                <a:cs typeface="Calibri"/>
                <a:sym typeface="Calibri"/>
              </a:rPr>
              <a:t>The proposed model will filter the user’s post before publishing on the platform. Each form of data either be video, image or text post will be passed through the model.</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lt1"/>
              </a:solidFill>
            </a:endParaRPr>
          </a:p>
          <a:p>
            <a:pPr indent="0" lvl="0" marL="0" rtl="0" algn="l">
              <a:spcBef>
                <a:spcPts val="1600"/>
              </a:spcBef>
              <a:spcAft>
                <a:spcPts val="0"/>
              </a:spcAft>
              <a:buNone/>
            </a:pPr>
            <a:r>
              <a:t/>
            </a:r>
            <a:endParaRPr sz="1600">
              <a:solidFill>
                <a:schemeClr val="lt1"/>
              </a:solidFil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SECOND HAND MARKET</a:t>
            </a:r>
            <a:endParaRPr b="1" sz="6000">
              <a:latin typeface="Amatic SC"/>
              <a:ea typeface="Amatic SC"/>
              <a:cs typeface="Amatic SC"/>
              <a:sym typeface="Amatic SC"/>
            </a:endParaRPr>
          </a:p>
        </p:txBody>
      </p:sp>
      <p:pic>
        <p:nvPicPr>
          <p:cNvPr id="371" name="Google Shape;371;p55"/>
          <p:cNvPicPr preferRelativeResize="0"/>
          <p:nvPr/>
        </p:nvPicPr>
        <p:blipFill>
          <a:blip r:embed="rId3">
            <a:alphaModFix/>
          </a:blip>
          <a:stretch>
            <a:fillRect/>
          </a:stretch>
        </p:blipFill>
        <p:spPr>
          <a:xfrm>
            <a:off x="2231225" y="2571750"/>
            <a:ext cx="6256399" cy="1756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75" name="Shape 375"/>
        <p:cNvGrpSpPr/>
        <p:nvPr/>
      </p:nvGrpSpPr>
      <p:grpSpPr>
        <a:xfrm>
          <a:off x="0" y="0"/>
          <a:ext cx="0" cy="0"/>
          <a:chOff x="0" y="0"/>
          <a:chExt cx="0" cy="0"/>
        </a:xfrm>
      </p:grpSpPr>
      <p:sp>
        <p:nvSpPr>
          <p:cNvPr id="376" name="Google Shape;376;p56"/>
          <p:cNvSpPr txBox="1"/>
          <p:nvPr>
            <p:ph idx="1" type="body"/>
          </p:nvPr>
        </p:nvSpPr>
        <p:spPr>
          <a:xfrm>
            <a:off x="97225" y="1339500"/>
            <a:ext cx="58509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Companies like OLX, that allow people to sell property that they don’t need anymore, are not very popular anymore. The second hand product market is still large and many people are still in need of useable products at a cheaper price.</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Some major reasons for the decline of such services are that people don’t trust the sources anymore, and that people don’t find appropriate deals.</a:t>
            </a:r>
            <a:endParaRPr sz="2000">
              <a:solidFill>
                <a:srgbClr val="FFFFFF"/>
              </a:solidFill>
            </a:endParaRPr>
          </a:p>
        </p:txBody>
      </p:sp>
      <p:pic>
        <p:nvPicPr>
          <p:cNvPr id="377" name="Google Shape;377;p56"/>
          <p:cNvPicPr preferRelativeResize="0"/>
          <p:nvPr/>
        </p:nvPicPr>
        <p:blipFill>
          <a:blip r:embed="rId3">
            <a:alphaModFix/>
          </a:blip>
          <a:stretch>
            <a:fillRect/>
          </a:stretch>
        </p:blipFill>
        <p:spPr>
          <a:xfrm>
            <a:off x="6016725" y="1599225"/>
            <a:ext cx="2857500" cy="259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1" name="Shape 381"/>
        <p:cNvGrpSpPr/>
        <p:nvPr/>
      </p:nvGrpSpPr>
      <p:grpSpPr>
        <a:xfrm>
          <a:off x="0" y="0"/>
          <a:ext cx="0" cy="0"/>
          <a:chOff x="0" y="0"/>
          <a:chExt cx="0" cy="0"/>
        </a:xfrm>
      </p:grpSpPr>
      <p:sp>
        <p:nvSpPr>
          <p:cNvPr id="382" name="Google Shape;382;p57"/>
          <p:cNvSpPr txBox="1"/>
          <p:nvPr>
            <p:ph idx="1" type="body"/>
          </p:nvPr>
        </p:nvSpPr>
        <p:spPr>
          <a:xfrm>
            <a:off x="97225" y="1339500"/>
            <a:ext cx="8111100" cy="2261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Char char="●"/>
            </a:pPr>
            <a:r>
              <a:rPr lang="en" sz="2200">
                <a:solidFill>
                  <a:srgbClr val="FFFFFF"/>
                </a:solidFill>
              </a:rPr>
              <a:t>To tackle these issues, our algorithm will filter out the appropriate buyers and sellers by analysing the conversation between them.</a:t>
            </a:r>
            <a:endParaRPr sz="2200">
              <a:solidFill>
                <a:srgbClr val="FFFFFF"/>
              </a:solidFill>
            </a:endParaRPr>
          </a:p>
          <a:p>
            <a:pPr indent="-368300" lvl="0" marL="457200" rtl="0" algn="l">
              <a:spcBef>
                <a:spcPts val="0"/>
              </a:spcBef>
              <a:spcAft>
                <a:spcPts val="0"/>
              </a:spcAft>
              <a:buClr>
                <a:srgbClr val="FFFFFF"/>
              </a:buClr>
              <a:buSzPts val="2200"/>
              <a:buChar char="●"/>
            </a:pPr>
            <a:r>
              <a:rPr lang="en" sz="2200">
                <a:solidFill>
                  <a:srgbClr val="FFFFFF"/>
                </a:solidFill>
              </a:rPr>
              <a:t>It will try to recognize if any of the users are attempting anything malicious by checking expected price with offered prices.</a:t>
            </a:r>
            <a:endParaRPr sz="2200">
              <a:solidFill>
                <a:srgbClr val="FFFFFF"/>
              </a:solidFill>
            </a:endParaRPr>
          </a:p>
          <a:p>
            <a:pPr indent="-368300" lvl="0" marL="457200" rtl="0" algn="l">
              <a:spcBef>
                <a:spcPts val="0"/>
              </a:spcBef>
              <a:spcAft>
                <a:spcPts val="0"/>
              </a:spcAft>
              <a:buClr>
                <a:srgbClr val="FFFFFF"/>
              </a:buClr>
              <a:buSzPts val="2200"/>
              <a:buChar char="●"/>
            </a:pPr>
            <a:r>
              <a:rPr lang="en" sz="2200">
                <a:solidFill>
                  <a:srgbClr val="FFFFFF"/>
                </a:solidFill>
              </a:rPr>
              <a:t>Any large mismatch will be reported and the algorithm will continuously take feedback from the users to be better prepared for future scenarios.</a:t>
            </a:r>
            <a:endParaRPr sz="2200">
              <a:solidFill>
                <a:srgbClr val="FFFFFF"/>
              </a:solidFill>
            </a:endParaRPr>
          </a:p>
          <a:p>
            <a:pPr indent="0" lvl="0" marL="0" rtl="0" algn="l">
              <a:spcBef>
                <a:spcPts val="1600"/>
              </a:spcBef>
              <a:spcAft>
                <a:spcPts val="1600"/>
              </a:spcAft>
              <a:buNone/>
            </a:pPr>
            <a:r>
              <a:t/>
            </a:r>
            <a:endParaRPr sz="2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ctrTitle"/>
          </p:nvPr>
        </p:nvSpPr>
        <p:spPr>
          <a:xfrm>
            <a:off x="2038350" y="647700"/>
            <a:ext cx="6298500" cy="30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BUSINESS NEED </a:t>
            </a:r>
            <a:endParaRPr>
              <a:latin typeface="Amatic SC"/>
              <a:ea typeface="Amatic SC"/>
              <a:cs typeface="Amatic SC"/>
              <a:sym typeface="Amatic SC"/>
            </a:endParaRPr>
          </a:p>
        </p:txBody>
      </p:sp>
      <p:sp>
        <p:nvSpPr>
          <p:cNvPr id="282" name="Google Shape;282;p40"/>
          <p:cNvSpPr txBox="1"/>
          <p:nvPr/>
        </p:nvSpPr>
        <p:spPr>
          <a:xfrm>
            <a:off x="929550" y="2032600"/>
            <a:ext cx="3098400" cy="24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6" name="Shape 386"/>
        <p:cNvGrpSpPr/>
        <p:nvPr/>
      </p:nvGrpSpPr>
      <p:grpSpPr>
        <a:xfrm>
          <a:off x="0" y="0"/>
          <a:ext cx="0" cy="0"/>
          <a:chOff x="0" y="0"/>
          <a:chExt cx="0" cy="0"/>
        </a:xfrm>
      </p:grpSpPr>
      <p:sp>
        <p:nvSpPr>
          <p:cNvPr id="387" name="Google Shape;387;p58"/>
          <p:cNvSpPr txBox="1"/>
          <p:nvPr>
            <p:ph idx="1" type="body"/>
          </p:nvPr>
        </p:nvSpPr>
        <p:spPr>
          <a:xfrm>
            <a:off x="594900" y="1475825"/>
            <a:ext cx="4350300" cy="3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Georgia"/>
                <a:ea typeface="Georgia"/>
                <a:cs typeface="Georgia"/>
                <a:sym typeface="Georgia"/>
              </a:rPr>
              <a:t>After the coronavirus pandemic is behind us, education and most office workers will shift back to offline classrooms and workspaces.Businesses like Zoom would not earn as much as they have earned in the pandemic. </a:t>
            </a:r>
            <a:endParaRPr sz="1500">
              <a:solidFill>
                <a:srgbClr val="FFFFFF"/>
              </a:solidFill>
              <a:latin typeface="Georgia"/>
              <a:ea typeface="Georgia"/>
              <a:cs typeface="Georgia"/>
              <a:sym typeface="Georgia"/>
            </a:endParaRPr>
          </a:p>
          <a:p>
            <a:pPr indent="0" lvl="0" marL="0" rtl="0" algn="l">
              <a:spcBef>
                <a:spcPts val="1600"/>
              </a:spcBef>
              <a:spcAft>
                <a:spcPts val="0"/>
              </a:spcAft>
              <a:buNone/>
            </a:pPr>
            <a:r>
              <a:rPr lang="en" sz="1500">
                <a:solidFill>
                  <a:srgbClr val="FFFFFF"/>
                </a:solidFill>
                <a:latin typeface="Georgia"/>
                <a:ea typeface="Georgia"/>
                <a:cs typeface="Georgia"/>
                <a:sym typeface="Georgia"/>
              </a:rPr>
              <a:t>But if we are able to get people to trust online platforms, that they can also be a means to provide quality education without much disturbance and with great convenience, then the online education market will undergo a massive growth. </a:t>
            </a:r>
            <a:endParaRPr sz="1500">
              <a:solidFill>
                <a:srgbClr val="FFFFFF"/>
              </a:solidFill>
              <a:latin typeface="Georgia"/>
              <a:ea typeface="Georgia"/>
              <a:cs typeface="Georgia"/>
              <a:sym typeface="Georgia"/>
            </a:endParaRPr>
          </a:p>
          <a:p>
            <a:pPr indent="0" lvl="0" marL="0" rtl="0" algn="l">
              <a:spcBef>
                <a:spcPts val="1600"/>
              </a:spcBef>
              <a:spcAft>
                <a:spcPts val="1600"/>
              </a:spcAft>
              <a:buNone/>
            </a:pPr>
            <a:r>
              <a:t/>
            </a:r>
            <a:endParaRPr>
              <a:solidFill>
                <a:srgbClr val="FFFFFF"/>
              </a:solidFill>
              <a:latin typeface="Georgia"/>
              <a:ea typeface="Georgia"/>
              <a:cs typeface="Georgia"/>
              <a:sym typeface="Georgia"/>
            </a:endParaRPr>
          </a:p>
        </p:txBody>
      </p:sp>
      <p:sp>
        <p:nvSpPr>
          <p:cNvPr id="388" name="Google Shape;388;p58"/>
          <p:cNvSpPr txBox="1"/>
          <p:nvPr>
            <p:ph type="title"/>
          </p:nvPr>
        </p:nvSpPr>
        <p:spPr>
          <a:xfrm>
            <a:off x="665425" y="536925"/>
            <a:ext cx="7038900" cy="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MARKET SIZE AND GROWTH</a:t>
            </a:r>
            <a:endParaRPr sz="4100">
              <a:solidFill>
                <a:srgbClr val="FFFFFF"/>
              </a:solidFill>
              <a:latin typeface="Amatic SC"/>
              <a:ea typeface="Amatic SC"/>
              <a:cs typeface="Amatic SC"/>
              <a:sym typeface="Amatic SC"/>
            </a:endParaRPr>
          </a:p>
        </p:txBody>
      </p:sp>
      <p:pic>
        <p:nvPicPr>
          <p:cNvPr id="389" name="Google Shape;389;p58"/>
          <p:cNvPicPr preferRelativeResize="0"/>
          <p:nvPr/>
        </p:nvPicPr>
        <p:blipFill>
          <a:blip r:embed="rId3">
            <a:alphaModFix/>
          </a:blip>
          <a:stretch>
            <a:fillRect/>
          </a:stretch>
        </p:blipFill>
        <p:spPr>
          <a:xfrm>
            <a:off x="5088150" y="1667625"/>
            <a:ext cx="3872701" cy="2385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3" name="Shape 393"/>
        <p:cNvGrpSpPr/>
        <p:nvPr/>
      </p:nvGrpSpPr>
      <p:grpSpPr>
        <a:xfrm>
          <a:off x="0" y="0"/>
          <a:ext cx="0" cy="0"/>
          <a:chOff x="0" y="0"/>
          <a:chExt cx="0" cy="0"/>
        </a:xfrm>
      </p:grpSpPr>
      <p:sp>
        <p:nvSpPr>
          <p:cNvPr id="394" name="Google Shape;394;p59"/>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5" name="Google Shape;395;p59"/>
          <p:cNvSpPr txBox="1"/>
          <p:nvPr>
            <p:ph idx="1" type="body"/>
          </p:nvPr>
        </p:nvSpPr>
        <p:spPr>
          <a:xfrm>
            <a:off x="594900" y="1339500"/>
            <a:ext cx="8465100" cy="38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Georgia"/>
                <a:ea typeface="Georgia"/>
                <a:cs typeface="Georgia"/>
                <a:sym typeface="Georgia"/>
              </a:rPr>
              <a:t>Many businesses have started admitting that they now realise that a lot of the work done by employees can be done by them from their homes, and if the online platforms are able to moderate meetings and conversations to keep them precise and clean to avoid distractions and keep them professional, then Work From Home can become a regularity. </a:t>
            </a:r>
            <a:endParaRPr sz="1600">
              <a:solidFill>
                <a:schemeClr val="lt1"/>
              </a:solidFill>
              <a:latin typeface="Georgia"/>
              <a:ea typeface="Georgia"/>
              <a:cs typeface="Georgia"/>
              <a:sym typeface="Georgia"/>
            </a:endParaRPr>
          </a:p>
          <a:p>
            <a:pPr indent="0" lvl="0" marL="0" rtl="0" algn="l">
              <a:spcBef>
                <a:spcPts val="1600"/>
              </a:spcBef>
              <a:spcAft>
                <a:spcPts val="1600"/>
              </a:spcAft>
              <a:buNone/>
            </a:pPr>
            <a:r>
              <a:rPr lang="en" sz="1600">
                <a:solidFill>
                  <a:schemeClr val="lt1"/>
                </a:solidFill>
                <a:latin typeface="Georgia"/>
                <a:ea typeface="Georgia"/>
                <a:cs typeface="Georgia"/>
                <a:sym typeface="Georgia"/>
              </a:rPr>
              <a:t>Same can be applied to businesses like second hand businesses for example, where if the trust between the buyer and seller is established, then many small businesses can shift online as well and start increasing their profit.</a:t>
            </a:r>
            <a:endParaRPr sz="1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ctrTitle"/>
          </p:nvPr>
        </p:nvSpPr>
        <p:spPr>
          <a:xfrm>
            <a:off x="2038350" y="647700"/>
            <a:ext cx="5994900" cy="30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SOLUTION IDEA </a:t>
            </a:r>
            <a:endParaRPr>
              <a:latin typeface="Amatic SC"/>
              <a:ea typeface="Amatic SC"/>
              <a:cs typeface="Amatic SC"/>
              <a:sym typeface="Amatic S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04" name="Shape 404"/>
        <p:cNvGrpSpPr/>
        <p:nvPr/>
      </p:nvGrpSpPr>
      <p:grpSpPr>
        <a:xfrm>
          <a:off x="0" y="0"/>
          <a:ext cx="0" cy="0"/>
          <a:chOff x="0" y="0"/>
          <a:chExt cx="0" cy="0"/>
        </a:xfrm>
      </p:grpSpPr>
      <p:sp>
        <p:nvSpPr>
          <p:cNvPr id="405" name="Google Shape;405;p61"/>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LINK TO DEMO VIDEO</a:t>
            </a:r>
            <a:endParaRPr>
              <a:solidFill>
                <a:srgbClr val="FFFFFF"/>
              </a:solidFill>
            </a:endParaRPr>
          </a:p>
        </p:txBody>
      </p:sp>
      <p:sp>
        <p:nvSpPr>
          <p:cNvPr id="406" name="Google Shape;406;p61"/>
          <p:cNvSpPr txBox="1"/>
          <p:nvPr/>
        </p:nvSpPr>
        <p:spPr>
          <a:xfrm>
            <a:off x="694075" y="1412925"/>
            <a:ext cx="8130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FFFFF"/>
                </a:solidFill>
                <a:latin typeface="Lato"/>
                <a:ea typeface="Lato"/>
                <a:cs typeface="Lato"/>
                <a:sym typeface="Lato"/>
                <a:hlinkClick r:id="rId3">
                  <a:extLst>
                    <a:ext uri="{A12FA001-AC4F-418D-AE19-62706E023703}">
                      <ahyp:hlinkClr val="tx"/>
                    </a:ext>
                  </a:extLst>
                </a:hlinkClick>
              </a:rPr>
              <a:t>https://drive.google.com/file/d/1XEUu5F2_KTktem6P8gJdNDAMI_rP-eov/view?usp=sharing</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10" name="Shape 410"/>
        <p:cNvGrpSpPr/>
        <p:nvPr/>
      </p:nvGrpSpPr>
      <p:grpSpPr>
        <a:xfrm>
          <a:off x="0" y="0"/>
          <a:ext cx="0" cy="0"/>
          <a:chOff x="0" y="0"/>
          <a:chExt cx="0" cy="0"/>
        </a:xfrm>
      </p:grpSpPr>
      <p:sp>
        <p:nvSpPr>
          <p:cNvPr id="411" name="Google Shape;411;p62"/>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Idea</a:t>
            </a:r>
            <a:endParaRPr>
              <a:solidFill>
                <a:srgbClr val="FFFFFF"/>
              </a:solidFill>
            </a:endParaRPr>
          </a:p>
        </p:txBody>
      </p:sp>
      <p:sp>
        <p:nvSpPr>
          <p:cNvPr id="412" name="Google Shape;412;p62"/>
          <p:cNvSpPr txBox="1"/>
          <p:nvPr>
            <p:ph idx="1" type="body"/>
          </p:nvPr>
        </p:nvSpPr>
        <p:spPr>
          <a:xfrm>
            <a:off x="97225" y="1339500"/>
            <a:ext cx="8888400" cy="3692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rgbClr val="FFFFFF"/>
                </a:solidFill>
              </a:rPr>
              <a:t>Our idea is to develop a filter which can be embedded in any chat system or social media to prevent cyberbullying, hate spread, obscenity etc.</a:t>
            </a:r>
            <a:endParaRPr sz="1600">
              <a:solidFill>
                <a:srgbClr val="FFFFFF"/>
              </a:solidFill>
            </a:endParaRPr>
          </a:p>
          <a:p>
            <a:pPr indent="-330200" lvl="0" marL="457200" rtl="0" algn="l">
              <a:spcBef>
                <a:spcPts val="1600"/>
              </a:spcBef>
              <a:spcAft>
                <a:spcPts val="0"/>
              </a:spcAft>
              <a:buClr>
                <a:srgbClr val="FFFFFF"/>
              </a:buClr>
              <a:buSzPts val="1600"/>
              <a:buAutoNum type="arabicParenR"/>
            </a:pPr>
            <a:r>
              <a:rPr lang="en" sz="1600">
                <a:solidFill>
                  <a:srgbClr val="FFFFFF"/>
                </a:solidFill>
              </a:rPr>
              <a:t>Using a 1-D convolution neural Network/Pre-trained models like GPT2  to classify text as hate speech, racist, </a:t>
            </a:r>
            <a:r>
              <a:rPr lang="en" sz="1600">
                <a:solidFill>
                  <a:srgbClr val="FFFFFF"/>
                </a:solidFill>
              </a:rPr>
              <a:t>vulgar</a:t>
            </a:r>
            <a:r>
              <a:rPr lang="en" sz="1600">
                <a:solidFill>
                  <a:srgbClr val="FFFFFF"/>
                </a:solidFill>
              </a:rPr>
              <a:t>, or spam, etc. to prevent  </a:t>
            </a:r>
            <a:endParaRPr sz="1600">
              <a:solidFill>
                <a:srgbClr val="FFFFFF"/>
              </a:solidFill>
            </a:endParaRPr>
          </a:p>
          <a:p>
            <a:pPr indent="-330200" lvl="0" marL="457200" rtl="0" algn="l">
              <a:spcBef>
                <a:spcPts val="0"/>
              </a:spcBef>
              <a:spcAft>
                <a:spcPts val="0"/>
              </a:spcAft>
              <a:buClr>
                <a:srgbClr val="FFFFFF"/>
              </a:buClr>
              <a:buSzPts val="1600"/>
              <a:buAutoNum type="arabicParenR"/>
            </a:pPr>
            <a:r>
              <a:rPr lang="en" sz="1600">
                <a:solidFill>
                  <a:srgbClr val="FFFFFF"/>
                </a:solidFill>
              </a:rPr>
              <a:t>Using LSTM/GRU to analyse a series of messages/text to understand the emotion behind them and then taking </a:t>
            </a:r>
            <a:r>
              <a:rPr lang="en" sz="1600">
                <a:solidFill>
                  <a:srgbClr val="FFFFFF"/>
                </a:solidFill>
              </a:rPr>
              <a:t>necessary</a:t>
            </a:r>
            <a:r>
              <a:rPr lang="en" sz="1600">
                <a:solidFill>
                  <a:srgbClr val="FFFFFF"/>
                </a:solidFill>
              </a:rPr>
              <a:t> actions.</a:t>
            </a:r>
            <a:endParaRPr sz="1600">
              <a:solidFill>
                <a:srgbClr val="FFFFFF"/>
              </a:solidFill>
            </a:endParaRPr>
          </a:p>
          <a:p>
            <a:pPr indent="-330200" lvl="0" marL="457200" rtl="0" algn="l">
              <a:spcBef>
                <a:spcPts val="0"/>
              </a:spcBef>
              <a:spcAft>
                <a:spcPts val="0"/>
              </a:spcAft>
              <a:buClr>
                <a:srgbClr val="FFFFFF"/>
              </a:buClr>
              <a:buSzPts val="1600"/>
              <a:buAutoNum type="arabicParenR"/>
            </a:pPr>
            <a:r>
              <a:rPr lang="en" sz="1600">
                <a:solidFill>
                  <a:srgbClr val="FFFFFF"/>
                </a:solidFill>
              </a:rPr>
              <a:t>Using 2-D CNNs to classify </a:t>
            </a:r>
            <a:r>
              <a:rPr lang="en" sz="1600">
                <a:solidFill>
                  <a:srgbClr val="FFFFFF"/>
                </a:solidFill>
              </a:rPr>
              <a:t>inappropriate images.</a:t>
            </a:r>
            <a:endParaRPr sz="1600">
              <a:solidFill>
                <a:srgbClr val="FFFFFF"/>
              </a:solidFill>
            </a:endParaRPr>
          </a:p>
          <a:p>
            <a:pPr indent="-330200" lvl="0" marL="457200" rtl="0" algn="l">
              <a:spcBef>
                <a:spcPts val="0"/>
              </a:spcBef>
              <a:spcAft>
                <a:spcPts val="0"/>
              </a:spcAft>
              <a:buClr>
                <a:srgbClr val="FFFFFF"/>
              </a:buClr>
              <a:buSzPts val="1600"/>
              <a:buAutoNum type="arabicParenR"/>
            </a:pPr>
            <a:r>
              <a:rPr lang="en" sz="1600">
                <a:solidFill>
                  <a:srgbClr val="FFFFFF"/>
                </a:solidFill>
              </a:rPr>
              <a:t>Using OCR Engines to Extract text from a image and preventing its channeling if found inappropriate.</a:t>
            </a:r>
            <a:endParaRPr sz="1600">
              <a:solidFill>
                <a:srgbClr val="FFFFFF"/>
              </a:solidFill>
            </a:endParaRPr>
          </a:p>
          <a:p>
            <a:pPr indent="-330200" lvl="0" marL="457200" rtl="0" algn="l">
              <a:spcBef>
                <a:spcPts val="0"/>
              </a:spcBef>
              <a:spcAft>
                <a:spcPts val="0"/>
              </a:spcAft>
              <a:buClr>
                <a:srgbClr val="FFFFFF"/>
              </a:buClr>
              <a:buSzPts val="1600"/>
              <a:buAutoNum type="arabicParenR"/>
            </a:pPr>
            <a:r>
              <a:rPr lang="en" sz="1600">
                <a:solidFill>
                  <a:srgbClr val="FFFFFF"/>
                </a:solidFill>
              </a:rPr>
              <a:t>CNNs Combined with RNNs to extract and analysis the Video streams.</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3"/>
          <p:cNvSpPr txBox="1"/>
          <p:nvPr>
            <p:ph type="ctrTitle"/>
          </p:nvPr>
        </p:nvSpPr>
        <p:spPr>
          <a:xfrm>
            <a:off x="2038350" y="647700"/>
            <a:ext cx="5994900" cy="30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USE CASE DIAGRAMS</a:t>
            </a:r>
            <a:endParaRPr>
              <a:latin typeface="Amatic SC"/>
              <a:ea typeface="Amatic SC"/>
              <a:cs typeface="Amatic SC"/>
              <a:sym typeface="Amatic S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21" name="Shape 421"/>
        <p:cNvGrpSpPr/>
        <p:nvPr/>
      </p:nvGrpSpPr>
      <p:grpSpPr>
        <a:xfrm>
          <a:off x="0" y="0"/>
          <a:ext cx="0" cy="0"/>
          <a:chOff x="0" y="0"/>
          <a:chExt cx="0" cy="0"/>
        </a:xfrm>
      </p:grpSpPr>
      <p:sp>
        <p:nvSpPr>
          <p:cNvPr id="422" name="Google Shape;422;p64"/>
          <p:cNvSpPr txBox="1"/>
          <p:nvPr>
            <p:ph type="title"/>
          </p:nvPr>
        </p:nvSpPr>
        <p:spPr>
          <a:xfrm>
            <a:off x="3438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ONLINE EDUCATION</a:t>
            </a:r>
            <a:r>
              <a:rPr lang="en">
                <a:solidFill>
                  <a:srgbClr val="000000"/>
                </a:solidFill>
              </a:rPr>
              <a:t>:</a:t>
            </a:r>
            <a:endParaRPr>
              <a:solidFill>
                <a:srgbClr val="000000"/>
              </a:solidFill>
            </a:endParaRPr>
          </a:p>
        </p:txBody>
      </p:sp>
      <p:pic>
        <p:nvPicPr>
          <p:cNvPr id="423" name="Google Shape;423;p64"/>
          <p:cNvPicPr preferRelativeResize="0"/>
          <p:nvPr/>
        </p:nvPicPr>
        <p:blipFill>
          <a:blip r:embed="rId3">
            <a:alphaModFix/>
          </a:blip>
          <a:stretch>
            <a:fillRect/>
          </a:stretch>
        </p:blipFill>
        <p:spPr>
          <a:xfrm>
            <a:off x="1652575" y="611400"/>
            <a:ext cx="6802051" cy="44341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27" name="Shape 427"/>
        <p:cNvGrpSpPr/>
        <p:nvPr/>
      </p:nvGrpSpPr>
      <p:grpSpPr>
        <a:xfrm>
          <a:off x="0" y="0"/>
          <a:ext cx="0" cy="0"/>
          <a:chOff x="0" y="0"/>
          <a:chExt cx="0" cy="0"/>
        </a:xfrm>
      </p:grpSpPr>
      <p:sp>
        <p:nvSpPr>
          <p:cNvPr id="428" name="Google Shape;428;p65"/>
          <p:cNvSpPr txBox="1"/>
          <p:nvPr>
            <p:ph type="title"/>
          </p:nvPr>
        </p:nvSpPr>
        <p:spPr>
          <a:xfrm>
            <a:off x="3438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CUSTOMER SUPPORT:</a:t>
            </a:r>
            <a:endParaRPr>
              <a:solidFill>
                <a:srgbClr val="000000"/>
              </a:solidFill>
            </a:endParaRPr>
          </a:p>
        </p:txBody>
      </p:sp>
      <p:pic>
        <p:nvPicPr>
          <p:cNvPr id="429" name="Google Shape;429;p65"/>
          <p:cNvPicPr preferRelativeResize="0"/>
          <p:nvPr/>
        </p:nvPicPr>
        <p:blipFill>
          <a:blip r:embed="rId3">
            <a:alphaModFix/>
          </a:blip>
          <a:stretch>
            <a:fillRect/>
          </a:stretch>
        </p:blipFill>
        <p:spPr>
          <a:xfrm>
            <a:off x="1742925" y="611400"/>
            <a:ext cx="7004000" cy="4415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33" name="Shape 433"/>
        <p:cNvGrpSpPr/>
        <p:nvPr/>
      </p:nvGrpSpPr>
      <p:grpSpPr>
        <a:xfrm>
          <a:off x="0" y="0"/>
          <a:ext cx="0" cy="0"/>
          <a:chOff x="0" y="0"/>
          <a:chExt cx="0" cy="0"/>
        </a:xfrm>
      </p:grpSpPr>
      <p:sp>
        <p:nvSpPr>
          <p:cNvPr id="434" name="Google Shape;434;p66"/>
          <p:cNvSpPr txBox="1"/>
          <p:nvPr>
            <p:ph type="title"/>
          </p:nvPr>
        </p:nvSpPr>
        <p:spPr>
          <a:xfrm>
            <a:off x="3438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SOCIAL MEDIA</a:t>
            </a:r>
            <a:r>
              <a:rPr lang="en">
                <a:solidFill>
                  <a:srgbClr val="000000"/>
                </a:solidFill>
              </a:rPr>
              <a:t>:</a:t>
            </a:r>
            <a:endParaRPr>
              <a:solidFill>
                <a:srgbClr val="000000"/>
              </a:solidFill>
            </a:endParaRPr>
          </a:p>
        </p:txBody>
      </p:sp>
      <p:pic>
        <p:nvPicPr>
          <p:cNvPr id="435" name="Google Shape;435;p66"/>
          <p:cNvPicPr preferRelativeResize="0"/>
          <p:nvPr/>
        </p:nvPicPr>
        <p:blipFill>
          <a:blip r:embed="rId3">
            <a:alphaModFix/>
          </a:blip>
          <a:stretch>
            <a:fillRect/>
          </a:stretch>
        </p:blipFill>
        <p:spPr>
          <a:xfrm>
            <a:off x="1781175" y="591150"/>
            <a:ext cx="6598450" cy="438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39" name="Shape 439"/>
        <p:cNvGrpSpPr/>
        <p:nvPr/>
      </p:nvGrpSpPr>
      <p:grpSpPr>
        <a:xfrm>
          <a:off x="0" y="0"/>
          <a:ext cx="0" cy="0"/>
          <a:chOff x="0" y="0"/>
          <a:chExt cx="0" cy="0"/>
        </a:xfrm>
      </p:grpSpPr>
      <p:sp>
        <p:nvSpPr>
          <p:cNvPr id="440" name="Google Shape;440;p67"/>
          <p:cNvSpPr txBox="1"/>
          <p:nvPr>
            <p:ph type="title"/>
          </p:nvPr>
        </p:nvSpPr>
        <p:spPr>
          <a:xfrm>
            <a:off x="3438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SECOND HAND ONLINE BUSINESS</a:t>
            </a:r>
            <a:r>
              <a:rPr lang="en">
                <a:solidFill>
                  <a:srgbClr val="000000"/>
                </a:solidFill>
              </a:rPr>
              <a:t>:</a:t>
            </a:r>
            <a:endParaRPr>
              <a:solidFill>
                <a:srgbClr val="000000"/>
              </a:solidFill>
            </a:endParaRPr>
          </a:p>
        </p:txBody>
      </p:sp>
      <p:pic>
        <p:nvPicPr>
          <p:cNvPr id="441" name="Google Shape;441;p67"/>
          <p:cNvPicPr preferRelativeResize="0"/>
          <p:nvPr/>
        </p:nvPicPr>
        <p:blipFill>
          <a:blip r:embed="rId3">
            <a:alphaModFix/>
          </a:blip>
          <a:stretch>
            <a:fillRect/>
          </a:stretch>
        </p:blipFill>
        <p:spPr>
          <a:xfrm>
            <a:off x="1791900" y="535200"/>
            <a:ext cx="6148376" cy="4494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6" name="Shape 286"/>
        <p:cNvGrpSpPr/>
        <p:nvPr/>
      </p:nvGrpSpPr>
      <p:grpSpPr>
        <a:xfrm>
          <a:off x="0" y="0"/>
          <a:ext cx="0" cy="0"/>
          <a:chOff x="0" y="0"/>
          <a:chExt cx="0" cy="0"/>
        </a:xfrm>
      </p:grpSpPr>
      <p:sp>
        <p:nvSpPr>
          <p:cNvPr id="287" name="Google Shape;287;p41"/>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BUSINESS PROBLEM</a:t>
            </a:r>
            <a:endParaRPr>
              <a:solidFill>
                <a:srgbClr val="FFFFFF"/>
              </a:solidFill>
            </a:endParaRPr>
          </a:p>
        </p:txBody>
      </p:sp>
      <p:sp>
        <p:nvSpPr>
          <p:cNvPr id="288" name="Google Shape;288;p41"/>
          <p:cNvSpPr txBox="1"/>
          <p:nvPr>
            <p:ph idx="1" type="body"/>
          </p:nvPr>
        </p:nvSpPr>
        <p:spPr>
          <a:xfrm>
            <a:off x="97225" y="1339500"/>
            <a:ext cx="4335900" cy="32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Georgia"/>
                <a:ea typeface="Georgia"/>
                <a:cs typeface="Georgia"/>
                <a:sym typeface="Georgia"/>
              </a:rPr>
              <a:t>BUSINESS PROBLEM</a:t>
            </a:r>
            <a:endParaRPr b="1" sz="1600">
              <a:solidFill>
                <a:srgbClr val="000000"/>
              </a:solidFill>
              <a:latin typeface="Georgia"/>
              <a:ea typeface="Georgia"/>
              <a:cs typeface="Georgia"/>
              <a:sym typeface="Georgia"/>
            </a:endParaRPr>
          </a:p>
          <a:p>
            <a:pPr indent="0" lvl="0" marL="0" rtl="0" algn="l">
              <a:spcBef>
                <a:spcPts val="0"/>
              </a:spcBef>
              <a:spcAft>
                <a:spcPts val="0"/>
              </a:spcAft>
              <a:buNone/>
            </a:pPr>
            <a:r>
              <a:rPr lang="en" sz="1400">
                <a:solidFill>
                  <a:schemeClr val="lt1"/>
                </a:solidFill>
                <a:latin typeface="Georgia"/>
                <a:ea typeface="Georgia"/>
                <a:cs typeface="Georgia"/>
                <a:sym typeface="Georgia"/>
              </a:rPr>
              <a:t>In today's world, it is a well known fact the internet and social media can be used to influence opinions and spread hate. Although the platform is not to blame, popular brands like facebook lose customers and their usage statistics go down because many people find some content offensive or inappropriate. </a:t>
            </a:r>
            <a:endParaRPr sz="1400">
              <a:solidFill>
                <a:schemeClr val="lt1"/>
              </a:solidFill>
              <a:latin typeface="Georgia"/>
              <a:ea typeface="Georgia"/>
              <a:cs typeface="Georgia"/>
              <a:sym typeface="Georgia"/>
            </a:endParaRPr>
          </a:p>
          <a:p>
            <a:pPr indent="0" lvl="0" marL="457200" rtl="0" algn="l">
              <a:spcBef>
                <a:spcPts val="0"/>
              </a:spcBef>
              <a:spcAft>
                <a:spcPts val="0"/>
              </a:spcAft>
              <a:buNone/>
            </a:pPr>
            <a:r>
              <a:t/>
            </a:r>
            <a:endParaRPr sz="1400">
              <a:solidFill>
                <a:schemeClr val="lt1"/>
              </a:solidFill>
              <a:latin typeface="Georgia"/>
              <a:ea typeface="Georgia"/>
              <a:cs typeface="Georgia"/>
              <a:sym typeface="Georgia"/>
            </a:endParaRPr>
          </a:p>
          <a:p>
            <a:pPr indent="0" lvl="0" marL="0" rtl="0" algn="l">
              <a:spcBef>
                <a:spcPts val="0"/>
              </a:spcBef>
              <a:spcAft>
                <a:spcPts val="0"/>
              </a:spcAft>
              <a:buNone/>
            </a:pPr>
            <a:r>
              <a:rPr b="1" lang="en" sz="1500">
                <a:solidFill>
                  <a:srgbClr val="000000"/>
                </a:solidFill>
                <a:latin typeface="Georgia"/>
                <a:ea typeface="Georgia"/>
                <a:cs typeface="Georgia"/>
                <a:sym typeface="Georgia"/>
              </a:rPr>
              <a:t>UNMET NEED</a:t>
            </a:r>
            <a:endParaRPr sz="1400">
              <a:solidFill>
                <a:schemeClr val="lt1"/>
              </a:solidFill>
              <a:latin typeface="Georgia"/>
              <a:ea typeface="Georgia"/>
              <a:cs typeface="Georgia"/>
              <a:sym typeface="Georgia"/>
            </a:endParaRPr>
          </a:p>
          <a:p>
            <a:pPr indent="0" lvl="0" marL="0" rtl="0" algn="l">
              <a:spcBef>
                <a:spcPts val="0"/>
              </a:spcBef>
              <a:spcAft>
                <a:spcPts val="0"/>
              </a:spcAft>
              <a:buNone/>
            </a:pPr>
            <a:r>
              <a:rPr lang="en" sz="1400">
                <a:solidFill>
                  <a:schemeClr val="lt1"/>
                </a:solidFill>
                <a:latin typeface="Georgia"/>
                <a:ea typeface="Georgia"/>
                <a:cs typeface="Georgia"/>
                <a:sym typeface="Georgia"/>
              </a:rPr>
              <a:t>The graph on the right  shows the decline in facebook’s usage over the years. One of the main causes for the decline is that people don’t like what they see on facebook anymore.</a:t>
            </a:r>
            <a:endParaRPr sz="1400">
              <a:solidFill>
                <a:srgbClr val="FFFFFF"/>
              </a:solidFill>
              <a:latin typeface="Georgia"/>
              <a:ea typeface="Georgia"/>
              <a:cs typeface="Georgia"/>
              <a:sym typeface="Georgia"/>
            </a:endParaRPr>
          </a:p>
          <a:p>
            <a:pPr indent="0" lvl="0" marL="0" rtl="0" algn="l">
              <a:spcBef>
                <a:spcPts val="0"/>
              </a:spcBef>
              <a:spcAft>
                <a:spcPts val="1600"/>
              </a:spcAft>
              <a:buNone/>
            </a:pPr>
            <a:r>
              <a:t/>
            </a:r>
            <a:endParaRPr sz="1400">
              <a:solidFill>
                <a:srgbClr val="FFFFFF"/>
              </a:solidFill>
            </a:endParaRPr>
          </a:p>
        </p:txBody>
      </p:sp>
      <p:pic>
        <p:nvPicPr>
          <p:cNvPr id="289" name="Google Shape;289;p41"/>
          <p:cNvPicPr preferRelativeResize="0"/>
          <p:nvPr/>
        </p:nvPicPr>
        <p:blipFill>
          <a:blip r:embed="rId3">
            <a:alphaModFix/>
          </a:blip>
          <a:stretch>
            <a:fillRect/>
          </a:stretch>
        </p:blipFill>
        <p:spPr>
          <a:xfrm>
            <a:off x="4572000" y="1446750"/>
            <a:ext cx="4336050" cy="3029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sp>
        <p:nvSpPr>
          <p:cNvPr id="446" name="Google Shape;446;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68"/>
          <p:cNvPicPr preferRelativeResize="0"/>
          <p:nvPr/>
        </p:nvPicPr>
        <p:blipFill>
          <a:blip r:embed="rId3">
            <a:alphaModFix/>
          </a:blip>
          <a:stretch>
            <a:fillRect/>
          </a:stretch>
        </p:blipFill>
        <p:spPr>
          <a:xfrm>
            <a:off x="0" y="640051"/>
            <a:ext cx="9143998" cy="4503448"/>
          </a:xfrm>
          <a:prstGeom prst="rect">
            <a:avLst/>
          </a:prstGeom>
          <a:noFill/>
          <a:ln>
            <a:noFill/>
          </a:ln>
        </p:spPr>
      </p:pic>
      <p:sp>
        <p:nvSpPr>
          <p:cNvPr id="448" name="Google Shape;448;p68"/>
          <p:cNvSpPr txBox="1"/>
          <p:nvPr/>
        </p:nvSpPr>
        <p:spPr>
          <a:xfrm>
            <a:off x="1939575" y="0"/>
            <a:ext cx="4367700" cy="6177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lang="en" sz="2300">
                <a:latin typeface="Lato"/>
                <a:ea typeface="Lato"/>
                <a:cs typeface="Lato"/>
                <a:sym typeface="Lato"/>
              </a:rPr>
              <a:t>Technology Stack</a:t>
            </a:r>
            <a:endParaRPr sz="23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52" name="Shape 452"/>
        <p:cNvGrpSpPr/>
        <p:nvPr/>
      </p:nvGrpSpPr>
      <p:grpSpPr>
        <a:xfrm>
          <a:off x="0" y="0"/>
          <a:ext cx="0" cy="0"/>
          <a:chOff x="0" y="0"/>
          <a:chExt cx="0" cy="0"/>
        </a:xfrm>
      </p:grpSpPr>
      <p:sp>
        <p:nvSpPr>
          <p:cNvPr id="453" name="Google Shape;453;p69"/>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Overview of Our Tech Stack</a:t>
            </a:r>
            <a:endParaRPr>
              <a:solidFill>
                <a:srgbClr val="FFFFFF"/>
              </a:solidFill>
            </a:endParaRPr>
          </a:p>
        </p:txBody>
      </p:sp>
      <p:sp>
        <p:nvSpPr>
          <p:cNvPr id="454" name="Google Shape;454;p69"/>
          <p:cNvSpPr txBox="1"/>
          <p:nvPr>
            <p:ph idx="1" type="body"/>
          </p:nvPr>
        </p:nvSpPr>
        <p:spPr>
          <a:xfrm>
            <a:off x="97225" y="1339500"/>
            <a:ext cx="8640600" cy="3481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Languages</a:t>
            </a:r>
            <a:r>
              <a:rPr lang="en" sz="1600">
                <a:solidFill>
                  <a:srgbClr val="FFFFFF"/>
                </a:solidFill>
              </a:rPr>
              <a:t> : Python. We will use Python basically for everything, from Modeling to ETL.</a:t>
            </a:r>
            <a:endParaRPr sz="1600">
              <a:solidFill>
                <a:srgbClr val="FFFFFF"/>
              </a:solidFill>
            </a:endParaRPr>
          </a:p>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AI/ML : Pytorch/Tensorflow(for most Deep Learning Tasks) and Scikit-Learn(Our go-to for most Non DL Tasks).</a:t>
            </a:r>
            <a:endParaRPr sz="1600">
              <a:solidFill>
                <a:srgbClr val="FFFFFF"/>
              </a:solidFill>
            </a:endParaRPr>
          </a:p>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NLP : NLTK/spaCy for extracting features from the text data.</a:t>
            </a:r>
            <a:endParaRPr sz="1600">
              <a:solidFill>
                <a:srgbClr val="FFFFFF"/>
              </a:solidFill>
            </a:endParaRPr>
          </a:p>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OCR : For extracting Text from images, we’ll rely on Tesseract OCR Engine.</a:t>
            </a:r>
            <a:endParaRPr sz="1600">
              <a:solidFill>
                <a:srgbClr val="FFFFFF"/>
              </a:solidFill>
            </a:endParaRPr>
          </a:p>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 Speech Recognition : Analysing Audio input can be achieved through Speech to text Conversion. We’ll use Sphinx for the same.</a:t>
            </a:r>
            <a:endParaRPr sz="1600">
              <a:solidFill>
                <a:srgbClr val="FFFFFF"/>
              </a:solidFill>
            </a:endParaRPr>
          </a:p>
          <a:p>
            <a:pPr indent="-330200" lvl="0" marL="457200" rtl="0" algn="l">
              <a:lnSpc>
                <a:spcPct val="150000"/>
              </a:lnSpc>
              <a:spcBef>
                <a:spcPts val="0"/>
              </a:spcBef>
              <a:spcAft>
                <a:spcPts val="0"/>
              </a:spcAft>
              <a:buClr>
                <a:srgbClr val="FFFFFF"/>
              </a:buClr>
              <a:buSzPts val="1600"/>
              <a:buAutoNum type="arabicPeriod"/>
            </a:pPr>
            <a:r>
              <a:rPr lang="en" sz="1600">
                <a:solidFill>
                  <a:srgbClr val="FFFFFF"/>
                </a:solidFill>
              </a:rPr>
              <a:t>Version Control : Github is the best choice for any group project for code control and tracking.</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pic>
        <p:nvPicPr>
          <p:cNvPr id="455" name="Google Shape;455;p69"/>
          <p:cNvPicPr preferRelativeResize="0"/>
          <p:nvPr/>
        </p:nvPicPr>
        <p:blipFill>
          <a:blip r:embed="rId3">
            <a:alphaModFix/>
          </a:blip>
          <a:stretch>
            <a:fillRect/>
          </a:stretch>
        </p:blipFill>
        <p:spPr>
          <a:xfrm>
            <a:off x="2582900" y="2061325"/>
            <a:ext cx="429850" cy="429850"/>
          </a:xfrm>
          <a:prstGeom prst="rect">
            <a:avLst/>
          </a:prstGeom>
          <a:noFill/>
          <a:ln>
            <a:noFill/>
          </a:ln>
        </p:spPr>
      </p:pic>
      <p:pic>
        <p:nvPicPr>
          <p:cNvPr id="456" name="Google Shape;456;p69"/>
          <p:cNvPicPr preferRelativeResize="0"/>
          <p:nvPr/>
        </p:nvPicPr>
        <p:blipFill>
          <a:blip r:embed="rId4">
            <a:alphaModFix/>
          </a:blip>
          <a:stretch>
            <a:fillRect/>
          </a:stretch>
        </p:blipFill>
        <p:spPr>
          <a:xfrm>
            <a:off x="8364575" y="1339500"/>
            <a:ext cx="354251" cy="354251"/>
          </a:xfrm>
          <a:prstGeom prst="rect">
            <a:avLst/>
          </a:prstGeom>
          <a:noFill/>
          <a:ln>
            <a:noFill/>
          </a:ln>
        </p:spPr>
      </p:pic>
      <p:pic>
        <p:nvPicPr>
          <p:cNvPr id="457" name="Google Shape;457;p69"/>
          <p:cNvPicPr preferRelativeResize="0"/>
          <p:nvPr/>
        </p:nvPicPr>
        <p:blipFill>
          <a:blip r:embed="rId5">
            <a:alphaModFix/>
          </a:blip>
          <a:stretch>
            <a:fillRect/>
          </a:stretch>
        </p:blipFill>
        <p:spPr>
          <a:xfrm>
            <a:off x="1613950" y="4275925"/>
            <a:ext cx="472334" cy="354250"/>
          </a:xfrm>
          <a:prstGeom prst="rect">
            <a:avLst/>
          </a:prstGeom>
          <a:noFill/>
          <a:ln>
            <a:noFill/>
          </a:ln>
        </p:spPr>
      </p:pic>
      <p:pic>
        <p:nvPicPr>
          <p:cNvPr id="458" name="Google Shape;458;p69"/>
          <p:cNvPicPr preferRelativeResize="0"/>
          <p:nvPr/>
        </p:nvPicPr>
        <p:blipFill>
          <a:blip r:embed="rId6">
            <a:alphaModFix/>
          </a:blip>
          <a:stretch>
            <a:fillRect/>
          </a:stretch>
        </p:blipFill>
        <p:spPr>
          <a:xfrm>
            <a:off x="3167625" y="2095850"/>
            <a:ext cx="672550" cy="36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62" name="Shape 462"/>
        <p:cNvGrpSpPr/>
        <p:nvPr/>
      </p:nvGrpSpPr>
      <p:grpSpPr>
        <a:xfrm>
          <a:off x="0" y="0"/>
          <a:ext cx="0" cy="0"/>
          <a:chOff x="0" y="0"/>
          <a:chExt cx="0" cy="0"/>
        </a:xfrm>
      </p:grpSpPr>
      <p:sp>
        <p:nvSpPr>
          <p:cNvPr id="463" name="Google Shape;463;p70"/>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4" name="Google Shape;464;p70"/>
          <p:cNvSpPr txBox="1"/>
          <p:nvPr>
            <p:ph idx="1" type="body"/>
          </p:nvPr>
        </p:nvSpPr>
        <p:spPr>
          <a:xfrm>
            <a:off x="97225" y="1339500"/>
            <a:ext cx="8640600" cy="3481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600">
                <a:solidFill>
                  <a:srgbClr val="FFFFFF"/>
                </a:solidFill>
              </a:rPr>
              <a:t>7) Additional Libraries: Pandas, Numpy, MatplotLib.</a:t>
            </a:r>
            <a:endParaRPr sz="1600">
              <a:solidFill>
                <a:srgbClr val="FFFFFF"/>
              </a:solidFill>
            </a:endParaRPr>
          </a:p>
          <a:p>
            <a:pPr indent="0" lvl="0" marL="457200" rtl="0" algn="l">
              <a:lnSpc>
                <a:spcPct val="115000"/>
              </a:lnSpc>
              <a:spcBef>
                <a:spcPts val="1600"/>
              </a:spcBef>
              <a:spcAft>
                <a:spcPts val="0"/>
              </a:spcAft>
              <a:buNone/>
            </a:pPr>
            <a:r>
              <a:rPr lang="en" sz="1600">
                <a:solidFill>
                  <a:srgbClr val="FFFFFF"/>
                </a:solidFill>
              </a:rPr>
              <a:t>8) Google Colab for GPU support.</a:t>
            </a:r>
            <a:endParaRPr sz="1600">
              <a:solidFill>
                <a:srgbClr val="FFFFFF"/>
              </a:solidFill>
            </a:endParaRPr>
          </a:p>
          <a:p>
            <a:pPr indent="0" lvl="0" marL="457200" rtl="0" algn="l">
              <a:lnSpc>
                <a:spcPct val="115000"/>
              </a:lnSpc>
              <a:spcBef>
                <a:spcPts val="1600"/>
              </a:spcBef>
              <a:spcAft>
                <a:spcPts val="0"/>
              </a:spcAft>
              <a:buNone/>
            </a:pPr>
            <a:r>
              <a:rPr lang="en" sz="1600">
                <a:solidFill>
                  <a:srgbClr val="FFFFFF"/>
                </a:solidFill>
              </a:rPr>
              <a:t>9) Project Management: We use Notion and We find ourself using Notion for more than just project management and tracking. We will be able to keep track of what Our Team Members do on a daily basis, make sure that we allocate time efficiently, and track what everyone on the team is up to.</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68" name="Shape 468"/>
        <p:cNvGrpSpPr/>
        <p:nvPr/>
      </p:nvGrpSpPr>
      <p:grpSpPr>
        <a:xfrm>
          <a:off x="0" y="0"/>
          <a:ext cx="0" cy="0"/>
          <a:chOff x="0" y="0"/>
          <a:chExt cx="0" cy="0"/>
        </a:xfrm>
      </p:grpSpPr>
      <p:sp>
        <p:nvSpPr>
          <p:cNvPr id="469" name="Google Shape;469;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1" name="Google Shape;471;p71"/>
          <p:cNvPicPr preferRelativeResize="0"/>
          <p:nvPr/>
        </p:nvPicPr>
        <p:blipFill>
          <a:blip r:embed="rId3">
            <a:alphaModFix/>
          </a:blip>
          <a:stretch>
            <a:fillRect/>
          </a:stretch>
        </p:blipFill>
        <p:spPr>
          <a:xfrm>
            <a:off x="0" y="359175"/>
            <a:ext cx="9144002" cy="4714975"/>
          </a:xfrm>
          <a:prstGeom prst="rect">
            <a:avLst/>
          </a:prstGeom>
          <a:noFill/>
          <a:ln>
            <a:noFill/>
          </a:ln>
        </p:spPr>
      </p:pic>
      <p:sp>
        <p:nvSpPr>
          <p:cNvPr id="472" name="Google Shape;472;p71"/>
          <p:cNvSpPr txBox="1"/>
          <p:nvPr/>
        </p:nvSpPr>
        <p:spPr>
          <a:xfrm>
            <a:off x="2441625" y="743650"/>
            <a:ext cx="12519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Image data</a:t>
            </a:r>
            <a:endParaRPr>
              <a:solidFill>
                <a:srgbClr val="FFF2CC"/>
              </a:solidFill>
              <a:latin typeface="Lato"/>
              <a:ea typeface="Lato"/>
              <a:cs typeface="Lato"/>
              <a:sym typeface="Lato"/>
            </a:endParaRPr>
          </a:p>
        </p:txBody>
      </p:sp>
      <p:sp>
        <p:nvSpPr>
          <p:cNvPr id="473" name="Google Shape;473;p71"/>
          <p:cNvSpPr txBox="1"/>
          <p:nvPr/>
        </p:nvSpPr>
        <p:spPr>
          <a:xfrm>
            <a:off x="2094575" y="1598825"/>
            <a:ext cx="13758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Text data</a:t>
            </a:r>
            <a:endParaRPr>
              <a:solidFill>
                <a:srgbClr val="FFF2CC"/>
              </a:solidFill>
              <a:latin typeface="Lato"/>
              <a:ea typeface="Lato"/>
              <a:cs typeface="Lato"/>
              <a:sym typeface="Lato"/>
            </a:endParaRPr>
          </a:p>
        </p:txBody>
      </p:sp>
      <p:sp>
        <p:nvSpPr>
          <p:cNvPr id="474" name="Google Shape;474;p71"/>
          <p:cNvSpPr txBox="1"/>
          <p:nvPr/>
        </p:nvSpPr>
        <p:spPr>
          <a:xfrm>
            <a:off x="7042250" y="1797125"/>
            <a:ext cx="1375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Inappropriate Content</a:t>
            </a:r>
            <a:endParaRPr>
              <a:solidFill>
                <a:srgbClr val="FFF2CC"/>
              </a:solidFill>
              <a:latin typeface="Lato"/>
              <a:ea typeface="Lato"/>
              <a:cs typeface="Lato"/>
              <a:sym typeface="Lato"/>
            </a:endParaRPr>
          </a:p>
        </p:txBody>
      </p:sp>
      <p:sp>
        <p:nvSpPr>
          <p:cNvPr id="475" name="Google Shape;475;p71"/>
          <p:cNvSpPr txBox="1"/>
          <p:nvPr/>
        </p:nvSpPr>
        <p:spPr>
          <a:xfrm>
            <a:off x="7213300" y="3519900"/>
            <a:ext cx="12519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Appropriate</a:t>
            </a:r>
            <a:endParaRPr>
              <a:solidFill>
                <a:srgbClr val="FFF2CC"/>
              </a:solidFill>
              <a:latin typeface="Lato"/>
              <a:ea typeface="Lato"/>
              <a:cs typeface="Lato"/>
              <a:sym typeface="Lato"/>
            </a:endParaRPr>
          </a:p>
          <a:p>
            <a:pPr indent="0" lvl="0" marL="0" rtl="0" algn="l">
              <a:spcBef>
                <a:spcPts val="0"/>
              </a:spcBef>
              <a:spcAft>
                <a:spcPts val="0"/>
              </a:spcAft>
              <a:buNone/>
            </a:pPr>
            <a:r>
              <a:rPr lang="en">
                <a:solidFill>
                  <a:srgbClr val="FFF2CC"/>
                </a:solidFill>
                <a:latin typeface="Lato"/>
                <a:ea typeface="Lato"/>
                <a:cs typeface="Lato"/>
                <a:sym typeface="Lato"/>
              </a:rPr>
              <a:t>Content</a:t>
            </a:r>
            <a:endParaRPr>
              <a:solidFill>
                <a:srgbClr val="FFF2CC"/>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79" name="Shape 479"/>
        <p:cNvGrpSpPr/>
        <p:nvPr/>
      </p:nvGrpSpPr>
      <p:grpSpPr>
        <a:xfrm>
          <a:off x="0" y="0"/>
          <a:ext cx="0" cy="0"/>
          <a:chOff x="0" y="0"/>
          <a:chExt cx="0" cy="0"/>
        </a:xfrm>
      </p:grpSpPr>
      <p:sp>
        <p:nvSpPr>
          <p:cNvPr id="480" name="Google Shape;480;p72"/>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PROCESS FLOW</a:t>
            </a:r>
            <a:endParaRPr>
              <a:solidFill>
                <a:srgbClr val="FFFFFF"/>
              </a:solidFill>
            </a:endParaRPr>
          </a:p>
        </p:txBody>
      </p:sp>
      <p:sp>
        <p:nvSpPr>
          <p:cNvPr id="481" name="Google Shape;481;p72"/>
          <p:cNvSpPr txBox="1"/>
          <p:nvPr/>
        </p:nvSpPr>
        <p:spPr>
          <a:xfrm>
            <a:off x="694075" y="1412925"/>
            <a:ext cx="8130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Social Media</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u="sng">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User uploads or messages  an image/video/audio/text.</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Algorithm checks if any offensive or inappropriate text is present in the uploaded material.</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present, it informs the user and waits for changes to be made.</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no offensive text is present and the uploaded material is audio or video, it is uploaded.</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it is an image/video then it checks if the image/ video contains anything </a:t>
            </a:r>
            <a:r>
              <a:rPr lang="en" sz="1500">
                <a:solidFill>
                  <a:srgbClr val="FFFFFF"/>
                </a:solidFill>
                <a:latin typeface="Lato"/>
                <a:ea typeface="Lato"/>
                <a:cs typeface="Lato"/>
                <a:sym typeface="Lato"/>
              </a:rPr>
              <a:t>inappropriate</a:t>
            </a:r>
            <a:r>
              <a:rPr lang="en" sz="1500">
                <a:solidFill>
                  <a:srgbClr val="FFFFFF"/>
                </a:solidFill>
                <a:latin typeface="Lato"/>
                <a:ea typeface="Lato"/>
                <a:cs typeface="Lato"/>
                <a:sym typeface="Lato"/>
              </a:rPr>
              <a:t> or vulgar.</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it does, then the algorithm informs the user and waits for another file, otherwise it uploads.</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In the case of messages, if it is two people who are following each other who send something mildly inappropriate, the algorithm does not block it as it could be friends fooling around. </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the message content is very inappropriate, then the algorithm blocks the message and shows the user a warning.</a:t>
            </a:r>
            <a:endParaRPr sz="1500">
              <a:solidFill>
                <a:srgbClr val="FFFFFF"/>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85" name="Shape 485"/>
        <p:cNvGrpSpPr/>
        <p:nvPr/>
      </p:nvGrpSpPr>
      <p:grpSpPr>
        <a:xfrm>
          <a:off x="0" y="0"/>
          <a:ext cx="0" cy="0"/>
          <a:chOff x="0" y="0"/>
          <a:chExt cx="0" cy="0"/>
        </a:xfrm>
      </p:grpSpPr>
      <p:sp>
        <p:nvSpPr>
          <p:cNvPr id="486" name="Google Shape;486;p73"/>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PROCESS FLOW</a:t>
            </a:r>
            <a:endParaRPr>
              <a:solidFill>
                <a:srgbClr val="FFFFFF"/>
              </a:solidFill>
            </a:endParaRPr>
          </a:p>
        </p:txBody>
      </p:sp>
      <p:sp>
        <p:nvSpPr>
          <p:cNvPr id="487" name="Google Shape;487;p73"/>
          <p:cNvSpPr txBox="1"/>
          <p:nvPr/>
        </p:nvSpPr>
        <p:spPr>
          <a:xfrm>
            <a:off x="694075" y="1412925"/>
            <a:ext cx="8130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Customer Care</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User poses a question/query.</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Algorithm checks if the query is spam. If true, then it removes the query.</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not, the algorithm checks for inappropriate content/language in the query.</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true then it asks the user to pose the question in a different way.</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false, then the question is forwarded successfully and the user awaits a response.</a:t>
            </a:r>
            <a:endParaRPr sz="1500">
              <a:solidFill>
                <a:srgbClr val="FFFFFF"/>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1" name="Shape 491"/>
        <p:cNvGrpSpPr/>
        <p:nvPr/>
      </p:nvGrpSpPr>
      <p:grpSpPr>
        <a:xfrm>
          <a:off x="0" y="0"/>
          <a:ext cx="0" cy="0"/>
          <a:chOff x="0" y="0"/>
          <a:chExt cx="0" cy="0"/>
        </a:xfrm>
      </p:grpSpPr>
      <p:sp>
        <p:nvSpPr>
          <p:cNvPr id="492" name="Google Shape;492;p74"/>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PROCESS FLOW</a:t>
            </a:r>
            <a:endParaRPr>
              <a:solidFill>
                <a:srgbClr val="FFFFFF"/>
              </a:solidFill>
            </a:endParaRPr>
          </a:p>
        </p:txBody>
      </p:sp>
      <p:sp>
        <p:nvSpPr>
          <p:cNvPr id="493" name="Google Shape;493;p74"/>
          <p:cNvSpPr txBox="1"/>
          <p:nvPr/>
        </p:nvSpPr>
        <p:spPr>
          <a:xfrm>
            <a:off x="694075" y="1412925"/>
            <a:ext cx="8130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Online Classes</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Student enters some text in the chat column.</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Algorithm checks if the text is inappropriate.</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true, then it shows the user a warning and asks them to rephrase the question.</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false, then the algorithm checks if a similar question is being spammed in chat section.</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true, then the algorithm blocks the question to avoid redundancy.</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false, the algorithm posts the text and the student awaits a response.</a:t>
            </a:r>
            <a:endParaRPr sz="1500">
              <a:solidFill>
                <a:srgbClr val="FFFFFF"/>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7" name="Shape 497"/>
        <p:cNvGrpSpPr/>
        <p:nvPr/>
      </p:nvGrpSpPr>
      <p:grpSpPr>
        <a:xfrm>
          <a:off x="0" y="0"/>
          <a:ext cx="0" cy="0"/>
          <a:chOff x="0" y="0"/>
          <a:chExt cx="0" cy="0"/>
        </a:xfrm>
      </p:grpSpPr>
      <p:sp>
        <p:nvSpPr>
          <p:cNvPr id="498" name="Google Shape;498;p75"/>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PROCESS FLOW</a:t>
            </a:r>
            <a:endParaRPr>
              <a:solidFill>
                <a:srgbClr val="FFFFFF"/>
              </a:solidFill>
            </a:endParaRPr>
          </a:p>
        </p:txBody>
      </p:sp>
      <p:sp>
        <p:nvSpPr>
          <p:cNvPr id="499" name="Google Shape;499;p75"/>
          <p:cNvSpPr txBox="1"/>
          <p:nvPr/>
        </p:nvSpPr>
        <p:spPr>
          <a:xfrm>
            <a:off x="694075" y="1412925"/>
            <a:ext cx="8130300" cy="3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Second Hand Online Businesses</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A buyer contacts a seller regarding a product,</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The algorithms checks the messages for inappropriate content.</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true it warns the user and asks them to rephrase the question.</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false, it checks if any of the users are trying to scam the other by offering absurd prices or other means.</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If any user is trying to scam, then the algorithm tries to get feedback from the other user about it to better learn to classify such cases.</a:t>
            </a:r>
            <a:endParaRPr sz="1500">
              <a:solidFill>
                <a:srgbClr val="FFFFFF"/>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6"/>
          <p:cNvSpPr txBox="1"/>
          <p:nvPr>
            <p:ph type="ctrTitle"/>
          </p:nvPr>
        </p:nvSpPr>
        <p:spPr>
          <a:xfrm>
            <a:off x="2038350" y="647700"/>
            <a:ext cx="5994900" cy="30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BUSINESS impact</a:t>
            </a:r>
            <a:endParaRPr>
              <a:latin typeface="Amatic SC"/>
              <a:ea typeface="Amatic SC"/>
              <a:cs typeface="Amatic SC"/>
              <a:sym typeface="Amatic SC"/>
            </a:endParaRPr>
          </a:p>
        </p:txBody>
      </p:sp>
      <p:sp>
        <p:nvSpPr>
          <p:cNvPr id="505" name="Google Shape;505;p76"/>
          <p:cNvSpPr txBox="1"/>
          <p:nvPr/>
        </p:nvSpPr>
        <p:spPr>
          <a:xfrm>
            <a:off x="904750" y="2032600"/>
            <a:ext cx="7609800" cy="220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500">
              <a:solidFill>
                <a:srgbClr val="FFFFFF"/>
              </a:solidFill>
              <a:latin typeface="Amatic SC"/>
              <a:ea typeface="Amatic SC"/>
              <a:cs typeface="Amatic SC"/>
              <a:sym typeface="Amatic S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09" name="Shape 509"/>
        <p:cNvGrpSpPr/>
        <p:nvPr/>
      </p:nvGrpSpPr>
      <p:grpSpPr>
        <a:xfrm>
          <a:off x="0" y="0"/>
          <a:ext cx="0" cy="0"/>
          <a:chOff x="0" y="0"/>
          <a:chExt cx="0" cy="0"/>
        </a:xfrm>
      </p:grpSpPr>
      <p:sp>
        <p:nvSpPr>
          <p:cNvPr id="510" name="Google Shape;510;p77"/>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EXPECTED RESULTS</a:t>
            </a:r>
            <a:endParaRPr>
              <a:solidFill>
                <a:srgbClr val="FFFFFF"/>
              </a:solidFill>
            </a:endParaRPr>
          </a:p>
        </p:txBody>
      </p:sp>
      <p:sp>
        <p:nvSpPr>
          <p:cNvPr id="511" name="Google Shape;511;p77"/>
          <p:cNvSpPr txBox="1"/>
          <p:nvPr>
            <p:ph idx="1" type="body"/>
          </p:nvPr>
        </p:nvSpPr>
        <p:spPr>
          <a:xfrm>
            <a:off x="97225" y="1339500"/>
            <a:ext cx="55635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Georgia"/>
                <a:ea typeface="Georgia"/>
                <a:cs typeface="Georgia"/>
                <a:sym typeface="Georgia"/>
              </a:rPr>
              <a:t>Implementation of content moderation on a large scale could reduce storage costs. An integral element of the information technology (IT) sector, worldwide spending on data storage units is expected to exceed 78 billion U.S. dollars by 2021. Overall, the hosting, storage and computing market is forecast to amount to approximately 163 billion U.S. dollars in the same year, a figure which is the result, in part, of the growing demand from organizations to store greater volumes of data. An example of this could be in online classes. If different students from the same class keep repeating the same question in a short period of time, it becomes redundant. Although the effect seems small here, when applied to bigger industries like online shopping for reviews over longer periods of time, the effect is large.</a:t>
            </a:r>
            <a:endParaRPr sz="1600">
              <a:solidFill>
                <a:schemeClr val="lt1"/>
              </a:solidFill>
              <a:latin typeface="Georgia"/>
              <a:ea typeface="Georgia"/>
              <a:cs typeface="Georgia"/>
              <a:sym typeface="Georgia"/>
            </a:endParaRPr>
          </a:p>
          <a:p>
            <a:pPr indent="0" lvl="0" marL="0" rtl="0" algn="l">
              <a:spcBef>
                <a:spcPts val="0"/>
              </a:spcBef>
              <a:spcAft>
                <a:spcPts val="1600"/>
              </a:spcAft>
              <a:buNone/>
            </a:pPr>
            <a:r>
              <a:t/>
            </a:r>
            <a:endParaRPr sz="1600">
              <a:solidFill>
                <a:srgbClr val="FFFFFF"/>
              </a:solidFill>
            </a:endParaRPr>
          </a:p>
        </p:txBody>
      </p:sp>
      <p:pic>
        <p:nvPicPr>
          <p:cNvPr id="512" name="Google Shape;512;p77"/>
          <p:cNvPicPr preferRelativeResize="0"/>
          <p:nvPr/>
        </p:nvPicPr>
        <p:blipFill>
          <a:blip r:embed="rId3">
            <a:alphaModFix/>
          </a:blip>
          <a:stretch>
            <a:fillRect/>
          </a:stretch>
        </p:blipFill>
        <p:spPr>
          <a:xfrm>
            <a:off x="6003950" y="1459300"/>
            <a:ext cx="2873475" cy="3353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93" name="Shape 293"/>
        <p:cNvGrpSpPr/>
        <p:nvPr/>
      </p:nvGrpSpPr>
      <p:grpSpPr>
        <a:xfrm>
          <a:off x="0" y="0"/>
          <a:ext cx="0" cy="0"/>
          <a:chOff x="0" y="0"/>
          <a:chExt cx="0" cy="0"/>
        </a:xfrm>
      </p:grpSpPr>
      <p:sp>
        <p:nvSpPr>
          <p:cNvPr id="294" name="Google Shape;294;p42"/>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IMPORTANCE OF THE PROJECT</a:t>
            </a:r>
            <a:endParaRPr>
              <a:solidFill>
                <a:srgbClr val="FFFFFF"/>
              </a:solidFill>
            </a:endParaRPr>
          </a:p>
        </p:txBody>
      </p:sp>
      <p:sp>
        <p:nvSpPr>
          <p:cNvPr id="295" name="Google Shape;295;p42"/>
          <p:cNvSpPr txBox="1"/>
          <p:nvPr>
            <p:ph idx="1" type="body"/>
          </p:nvPr>
        </p:nvSpPr>
        <p:spPr>
          <a:xfrm>
            <a:off x="97225" y="1339500"/>
            <a:ext cx="8609400" cy="17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Georgia"/>
                <a:ea typeface="Georgia"/>
                <a:cs typeface="Georgia"/>
                <a:sym typeface="Georgia"/>
              </a:rPr>
              <a:t>Apart from this, online meetings and classes are also affected by spamming and vulgar content. This affects companies like Zoom, Microsoft Teams, etc. as they lose customers. All companies know how important customer satisfaction is to their profit and content moderation can play an essential role in providing a platform where there is no space for Racism, Hate Speech, Vulgarity or any offensive content whatsoever.</a:t>
            </a:r>
            <a:endParaRPr sz="1400">
              <a:solidFill>
                <a:schemeClr val="lt1"/>
              </a:solidFill>
              <a:latin typeface="Georgia"/>
              <a:ea typeface="Georgia"/>
              <a:cs typeface="Georgia"/>
              <a:sym typeface="Georgia"/>
            </a:endParaRPr>
          </a:p>
          <a:p>
            <a:pPr indent="0" lvl="0" marL="0" rtl="0" algn="l">
              <a:spcBef>
                <a:spcPts val="0"/>
              </a:spcBef>
              <a:spcAft>
                <a:spcPts val="0"/>
              </a:spcAft>
              <a:buNone/>
            </a:pPr>
            <a:r>
              <a:rPr lang="en" sz="1400">
                <a:solidFill>
                  <a:schemeClr val="lt1"/>
                </a:solidFill>
                <a:latin typeface="Georgia"/>
                <a:ea typeface="Georgia"/>
                <a:cs typeface="Georgia"/>
                <a:sym typeface="Georgia"/>
              </a:rPr>
              <a:t>Thus the project has a strong financial and social/ethical base.</a:t>
            </a:r>
            <a:endParaRPr sz="1400">
              <a:solidFill>
                <a:schemeClr val="lt1"/>
              </a:solidFill>
              <a:latin typeface="Georgia"/>
              <a:ea typeface="Georgia"/>
              <a:cs typeface="Georgia"/>
              <a:sym typeface="Georgia"/>
            </a:endParaRPr>
          </a:p>
          <a:p>
            <a:pPr indent="0" lvl="0" marL="0" rtl="0" algn="l">
              <a:spcBef>
                <a:spcPts val="0"/>
              </a:spcBef>
              <a:spcAft>
                <a:spcPts val="1600"/>
              </a:spcAft>
              <a:buNone/>
            </a:pPr>
            <a:r>
              <a:t/>
            </a:r>
            <a:endParaRPr sz="1400">
              <a:solidFill>
                <a:srgbClr val="FFFFFF"/>
              </a:solidFill>
            </a:endParaRPr>
          </a:p>
        </p:txBody>
      </p:sp>
      <p:pic>
        <p:nvPicPr>
          <p:cNvPr id="296" name="Google Shape;296;p42"/>
          <p:cNvPicPr preferRelativeResize="0"/>
          <p:nvPr/>
        </p:nvPicPr>
        <p:blipFill>
          <a:blip r:embed="rId3">
            <a:alphaModFix/>
          </a:blip>
          <a:stretch>
            <a:fillRect/>
          </a:stretch>
        </p:blipFill>
        <p:spPr>
          <a:xfrm>
            <a:off x="3092238" y="3184025"/>
            <a:ext cx="2619375" cy="1743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16" name="Shape 516"/>
        <p:cNvGrpSpPr/>
        <p:nvPr/>
      </p:nvGrpSpPr>
      <p:grpSpPr>
        <a:xfrm>
          <a:off x="0" y="0"/>
          <a:ext cx="0" cy="0"/>
          <a:chOff x="0" y="0"/>
          <a:chExt cx="0" cy="0"/>
        </a:xfrm>
      </p:grpSpPr>
      <p:sp>
        <p:nvSpPr>
          <p:cNvPr id="517" name="Google Shape;517;p78"/>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EXPECTED RESULTS</a:t>
            </a:r>
            <a:endParaRPr>
              <a:solidFill>
                <a:srgbClr val="FFFFFF"/>
              </a:solidFill>
            </a:endParaRPr>
          </a:p>
        </p:txBody>
      </p:sp>
      <p:sp>
        <p:nvSpPr>
          <p:cNvPr id="518" name="Google Shape;518;p78"/>
          <p:cNvSpPr txBox="1"/>
          <p:nvPr>
            <p:ph idx="1" type="body"/>
          </p:nvPr>
        </p:nvSpPr>
        <p:spPr>
          <a:xfrm>
            <a:off x="97225" y="1339500"/>
            <a:ext cx="55635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Georgia"/>
                <a:ea typeface="Georgia"/>
                <a:cs typeface="Georgia"/>
                <a:sym typeface="Georgia"/>
              </a:rPr>
              <a:t>When applied to customer care sector, the model can filter out the irrelevant queries and ignore them, thus reducing the load on the system. The same principal can be applied to the other use cases as well and on an average, the company’s efficiency to deliver their services to the customers will increase. Also once the irrelevant data is removed, the recommendation systems used by the company will also improve automatically, thus leading to a better user experience.</a:t>
            </a:r>
            <a:endParaRPr sz="1400">
              <a:solidFill>
                <a:schemeClr val="lt1"/>
              </a:solidFill>
              <a:latin typeface="Georgia"/>
              <a:ea typeface="Georgia"/>
              <a:cs typeface="Georgia"/>
              <a:sym typeface="Georgia"/>
            </a:endParaRPr>
          </a:p>
          <a:p>
            <a:pPr indent="0" lvl="0" marL="0" rtl="0" algn="l">
              <a:spcBef>
                <a:spcPts val="0"/>
              </a:spcBef>
              <a:spcAft>
                <a:spcPts val="0"/>
              </a:spcAft>
              <a:buNone/>
            </a:pPr>
            <a:r>
              <a:t/>
            </a:r>
            <a:endParaRPr sz="1400">
              <a:solidFill>
                <a:schemeClr val="lt1"/>
              </a:solidFill>
              <a:latin typeface="Georgia"/>
              <a:ea typeface="Georgia"/>
              <a:cs typeface="Georgia"/>
              <a:sym typeface="Georgia"/>
            </a:endParaRPr>
          </a:p>
          <a:p>
            <a:pPr indent="0" lvl="0" marL="0" rtl="0" algn="l">
              <a:spcBef>
                <a:spcPts val="0"/>
              </a:spcBef>
              <a:spcAft>
                <a:spcPts val="0"/>
              </a:spcAft>
              <a:buNone/>
            </a:pPr>
            <a:r>
              <a:rPr lang="en" sz="1400">
                <a:solidFill>
                  <a:schemeClr val="lt1"/>
                </a:solidFill>
                <a:latin typeface="Georgia"/>
                <a:ea typeface="Georgia"/>
                <a:cs typeface="Georgia"/>
                <a:sym typeface="Georgia"/>
              </a:rPr>
              <a:t>So it is visible that Customer Satisfaction and Company Efficiency are both dependent on each other and if one improves, the other improves as well, thus creating a cycle with a huge scope for profit and delivery of services.</a:t>
            </a:r>
            <a:endParaRPr sz="1400">
              <a:solidFill>
                <a:schemeClr val="lt1"/>
              </a:solidFill>
              <a:latin typeface="Georgia"/>
              <a:ea typeface="Georgia"/>
              <a:cs typeface="Georgia"/>
              <a:sym typeface="Georgia"/>
            </a:endParaRPr>
          </a:p>
          <a:p>
            <a:pPr indent="0" lvl="0" marL="0" rtl="0" algn="l">
              <a:spcBef>
                <a:spcPts val="0"/>
              </a:spcBef>
              <a:spcAft>
                <a:spcPts val="1600"/>
              </a:spcAft>
              <a:buNone/>
            </a:pPr>
            <a:r>
              <a:t/>
            </a:r>
            <a:endParaRPr sz="1600">
              <a:solidFill>
                <a:srgbClr val="FFFFFF"/>
              </a:solidFill>
            </a:endParaRPr>
          </a:p>
        </p:txBody>
      </p:sp>
      <p:pic>
        <p:nvPicPr>
          <p:cNvPr id="519" name="Google Shape;519;p78"/>
          <p:cNvPicPr preferRelativeResize="0"/>
          <p:nvPr/>
        </p:nvPicPr>
        <p:blipFill>
          <a:blip r:embed="rId3">
            <a:alphaModFix/>
          </a:blip>
          <a:stretch>
            <a:fillRect/>
          </a:stretch>
        </p:blipFill>
        <p:spPr>
          <a:xfrm>
            <a:off x="5660733" y="1812825"/>
            <a:ext cx="3397817" cy="2261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23" name="Shape 523"/>
        <p:cNvGrpSpPr/>
        <p:nvPr/>
      </p:nvGrpSpPr>
      <p:grpSpPr>
        <a:xfrm>
          <a:off x="0" y="0"/>
          <a:ext cx="0" cy="0"/>
          <a:chOff x="0" y="0"/>
          <a:chExt cx="0" cy="0"/>
        </a:xfrm>
      </p:grpSpPr>
      <p:sp>
        <p:nvSpPr>
          <p:cNvPr id="524" name="Google Shape;524;p79"/>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EXPECTED RESULTS</a:t>
            </a:r>
            <a:endParaRPr>
              <a:solidFill>
                <a:srgbClr val="FFFFFF"/>
              </a:solidFill>
            </a:endParaRPr>
          </a:p>
        </p:txBody>
      </p:sp>
      <p:sp>
        <p:nvSpPr>
          <p:cNvPr id="525" name="Google Shape;525;p79"/>
          <p:cNvSpPr txBox="1"/>
          <p:nvPr>
            <p:ph idx="1" type="body"/>
          </p:nvPr>
        </p:nvSpPr>
        <p:spPr>
          <a:xfrm>
            <a:off x="97225" y="1339500"/>
            <a:ext cx="8709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Georgia"/>
                <a:ea typeface="Georgia"/>
                <a:cs typeface="Georgia"/>
                <a:sym typeface="Georgia"/>
              </a:rPr>
              <a:t>As mentioned earlier, customer satisfaction will go up and people could start using facebook and other left out services again. Prevention of hate speech could be especially useful in online reviews for items. This does not mean we block out the negative reviews, we block the reviews that are offensive and spread more hate than necessary.</a:t>
            </a:r>
            <a:endParaRPr sz="1600">
              <a:solidFill>
                <a:schemeClr val="lt1"/>
              </a:solidFill>
              <a:latin typeface="Georgia"/>
              <a:ea typeface="Georgia"/>
              <a:cs typeface="Georgia"/>
              <a:sym typeface="Georgia"/>
            </a:endParaRPr>
          </a:p>
          <a:p>
            <a:pPr indent="0" lvl="0" marL="0" rtl="0" algn="l">
              <a:spcBef>
                <a:spcPts val="0"/>
              </a:spcBef>
              <a:spcAft>
                <a:spcPts val="0"/>
              </a:spcAft>
              <a:buNone/>
            </a:pPr>
            <a:r>
              <a:rPr lang="en" sz="1600">
                <a:solidFill>
                  <a:schemeClr val="lt1"/>
                </a:solidFill>
                <a:latin typeface="Georgia"/>
                <a:ea typeface="Georgia"/>
                <a:cs typeface="Georgia"/>
                <a:sym typeface="Georgia"/>
              </a:rPr>
              <a:t>Taking the example of some of biggest companies in the world like apple, amazon. They all thrive on customer satisfaction, apple does so with its design and privacy and amazon with its convenience and variety.</a:t>
            </a:r>
            <a:endParaRPr sz="1600">
              <a:solidFill>
                <a:schemeClr val="lt1"/>
              </a:solidFill>
              <a:latin typeface="Georgia"/>
              <a:ea typeface="Georgia"/>
              <a:cs typeface="Georgia"/>
              <a:sym typeface="Georgia"/>
            </a:endParaRPr>
          </a:p>
          <a:p>
            <a:pPr indent="0" lvl="0" marL="0" rtl="0" algn="l">
              <a:lnSpc>
                <a:spcPct val="100000"/>
              </a:lnSpc>
              <a:spcBef>
                <a:spcPts val="0"/>
              </a:spcBef>
              <a:spcAft>
                <a:spcPts val="0"/>
              </a:spcAft>
              <a:buNone/>
            </a:pPr>
            <a:r>
              <a:rPr lang="en" sz="1600">
                <a:solidFill>
                  <a:schemeClr val="lt1"/>
                </a:solidFill>
                <a:latin typeface="Georgia"/>
                <a:ea typeface="Georgia"/>
                <a:cs typeface="Georgia"/>
                <a:sym typeface="Georgia"/>
              </a:rPr>
              <a:t>Apple’s high nps is the result of an incredible focus on delivering a great product and an exceptional experience to customers. By understanding why and how Apple achieves high customer loyalty, you can create a process that improves customer satisfaction in your own company.</a:t>
            </a:r>
            <a:endParaRPr sz="1600">
              <a:solidFill>
                <a:schemeClr val="lt1"/>
              </a:solidFill>
              <a:latin typeface="Amatic SC"/>
              <a:ea typeface="Amatic SC"/>
              <a:cs typeface="Amatic SC"/>
              <a:sym typeface="Amatic SC"/>
            </a:endParaRPr>
          </a:p>
          <a:p>
            <a:pPr indent="0" lvl="0" marL="0" rtl="0" algn="l">
              <a:lnSpc>
                <a:spcPct val="100000"/>
              </a:lnSpc>
              <a:spcBef>
                <a:spcPts val="0"/>
              </a:spcBef>
              <a:spcAft>
                <a:spcPts val="0"/>
              </a:spcAft>
              <a:buNone/>
            </a:pPr>
            <a:r>
              <a:rPr lang="en" sz="1600">
                <a:solidFill>
                  <a:schemeClr val="lt1"/>
                </a:solidFill>
                <a:latin typeface="Georgia"/>
                <a:ea typeface="Georgia"/>
                <a:cs typeface="Georgia"/>
                <a:sym typeface="Georgia"/>
              </a:rPr>
              <a:t>Clearly customer satisfaction can boost business and is infact one of the most important factors to the success of a business .</a:t>
            </a:r>
            <a:endParaRPr sz="1600">
              <a:solidFill>
                <a:schemeClr val="lt1"/>
              </a:solidFill>
              <a:latin typeface="Georgia"/>
              <a:ea typeface="Georgia"/>
              <a:cs typeface="Georgia"/>
              <a:sym typeface="Georgia"/>
            </a:endParaRPr>
          </a:p>
          <a:p>
            <a:pPr indent="0" lvl="0" marL="0" rtl="0" algn="l">
              <a:spcBef>
                <a:spcPts val="0"/>
              </a:spcBef>
              <a:spcAft>
                <a:spcPts val="0"/>
              </a:spcAft>
              <a:buNone/>
            </a:pPr>
            <a:r>
              <a:t/>
            </a:r>
            <a:endParaRPr sz="1400">
              <a:solidFill>
                <a:schemeClr val="lt1"/>
              </a:solidFill>
              <a:latin typeface="Georgia"/>
              <a:ea typeface="Georgia"/>
              <a:cs typeface="Georgia"/>
              <a:sym typeface="Georgia"/>
            </a:endParaRPr>
          </a:p>
          <a:p>
            <a:pPr indent="0" lvl="0" marL="0" rtl="0" algn="l">
              <a:spcBef>
                <a:spcPts val="0"/>
              </a:spcBef>
              <a:spcAft>
                <a:spcPts val="0"/>
              </a:spcAft>
              <a:buNone/>
            </a:pPr>
            <a:r>
              <a:t/>
            </a:r>
            <a:endParaRPr sz="1400">
              <a:solidFill>
                <a:schemeClr val="lt1"/>
              </a:solidFill>
            </a:endParaRPr>
          </a:p>
          <a:p>
            <a:pPr indent="0" lvl="0" marL="0" rtl="0" algn="l">
              <a:spcBef>
                <a:spcPts val="1600"/>
              </a:spcBef>
              <a:spcAft>
                <a:spcPts val="0"/>
              </a:spcAft>
              <a:buNone/>
            </a:pPr>
            <a:r>
              <a:t/>
            </a:r>
            <a:endParaRPr sz="1600">
              <a:solidFill>
                <a:schemeClr val="lt1"/>
              </a:solidFill>
              <a:latin typeface="Amatic SC"/>
              <a:ea typeface="Amatic SC"/>
              <a:cs typeface="Amatic SC"/>
              <a:sym typeface="Amatic SC"/>
            </a:endParaRPr>
          </a:p>
          <a:p>
            <a:pPr indent="0" lvl="0" marL="0" rtl="0" algn="l">
              <a:spcBef>
                <a:spcPts val="0"/>
              </a:spcBef>
              <a:spcAft>
                <a:spcPts val="1600"/>
              </a:spcAft>
              <a:buNone/>
            </a:pPr>
            <a:r>
              <a:t/>
            </a:r>
            <a:endParaRPr sz="1500">
              <a:solidFill>
                <a:schemeClr val="lt1"/>
              </a:solidFill>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29" name="Shape 529"/>
        <p:cNvGrpSpPr/>
        <p:nvPr/>
      </p:nvGrpSpPr>
      <p:grpSpPr>
        <a:xfrm>
          <a:off x="0" y="0"/>
          <a:ext cx="0" cy="0"/>
          <a:chOff x="0" y="0"/>
          <a:chExt cx="0" cy="0"/>
        </a:xfrm>
      </p:grpSpPr>
      <p:sp>
        <p:nvSpPr>
          <p:cNvPr id="530" name="Google Shape;530;p80"/>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BENEFITS TO THE CUSTOMER</a:t>
            </a:r>
            <a:endParaRPr>
              <a:solidFill>
                <a:srgbClr val="FFFFFF"/>
              </a:solidFill>
            </a:endParaRPr>
          </a:p>
        </p:txBody>
      </p:sp>
      <p:sp>
        <p:nvSpPr>
          <p:cNvPr id="531" name="Google Shape;531;p80"/>
          <p:cNvSpPr txBox="1"/>
          <p:nvPr>
            <p:ph idx="1" type="body"/>
          </p:nvPr>
        </p:nvSpPr>
        <p:spPr>
          <a:xfrm>
            <a:off x="97225" y="1339500"/>
            <a:ext cx="5577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1"/>
                </a:solidFill>
                <a:latin typeface="Georgia"/>
                <a:ea typeface="Georgia"/>
                <a:cs typeface="Georgia"/>
                <a:sym typeface="Georgia"/>
              </a:rPr>
              <a:t>Customers will have an enriched experience as the algorithm will prevent almost if not all cases of racism, discrimination, cyber bullying and any sort of hate speech. The rate of teen depressions should see a fall. Online education will become more effective and people could start to use it more often as an alternative to when offline classes are not possible or not preferred, even after the coronavirus pandemic. Online reviews will be filtered so users can focus on what’s important, instead of the large number of unnecessary comments and reviews made by bots. Buyer and seller harassment could also see a fall as those conversations could also be moderated. This could also lead to decrease in scandalous transactions on the internet.</a:t>
            </a:r>
            <a:endParaRPr sz="1400">
              <a:solidFill>
                <a:schemeClr val="lt1"/>
              </a:solidFill>
              <a:latin typeface="Georgia"/>
              <a:ea typeface="Georgia"/>
              <a:cs typeface="Georgia"/>
              <a:sym typeface="Georgia"/>
            </a:endParaRPr>
          </a:p>
        </p:txBody>
      </p:sp>
      <p:pic>
        <p:nvPicPr>
          <p:cNvPr id="532" name="Google Shape;532;p80"/>
          <p:cNvPicPr preferRelativeResize="0"/>
          <p:nvPr/>
        </p:nvPicPr>
        <p:blipFill>
          <a:blip r:embed="rId3">
            <a:alphaModFix/>
          </a:blip>
          <a:stretch>
            <a:fillRect/>
          </a:stretch>
        </p:blipFill>
        <p:spPr>
          <a:xfrm>
            <a:off x="5827525" y="1453650"/>
            <a:ext cx="3100650" cy="305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00" name="Shape 300"/>
        <p:cNvGrpSpPr/>
        <p:nvPr/>
      </p:nvGrpSpPr>
      <p:grpSpPr>
        <a:xfrm>
          <a:off x="0" y="0"/>
          <a:ext cx="0" cy="0"/>
          <a:chOff x="0" y="0"/>
          <a:chExt cx="0" cy="0"/>
        </a:xfrm>
      </p:grpSpPr>
      <p:sp>
        <p:nvSpPr>
          <p:cNvPr id="301" name="Google Shape;301;p43"/>
          <p:cNvSpPr txBox="1"/>
          <p:nvPr>
            <p:ph type="title"/>
          </p:nvPr>
        </p:nvSpPr>
        <p:spPr>
          <a:xfrm>
            <a:off x="675875" y="579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VALUE CREATED BY THE PROJECT</a:t>
            </a:r>
            <a:endParaRPr>
              <a:solidFill>
                <a:srgbClr val="FFFFFF"/>
              </a:solidFill>
            </a:endParaRPr>
          </a:p>
        </p:txBody>
      </p:sp>
      <p:sp>
        <p:nvSpPr>
          <p:cNvPr id="302" name="Google Shape;302;p43"/>
          <p:cNvSpPr txBox="1"/>
          <p:nvPr>
            <p:ph idx="1" type="body"/>
          </p:nvPr>
        </p:nvSpPr>
        <p:spPr>
          <a:xfrm>
            <a:off x="97225" y="1339500"/>
            <a:ext cx="4474800" cy="3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Georgia"/>
                <a:ea typeface="Georgia"/>
                <a:cs typeface="Georgia"/>
                <a:sym typeface="Georgia"/>
              </a:rPr>
              <a:t>The project aims to create an environment where some malicious users cannot affect the experience of lives of other users. It discourages and aims to eliminate any forms of cyber bullying, racism/discrimination, hate speech,etc. </a:t>
            </a:r>
            <a:endParaRPr sz="1400">
              <a:solidFill>
                <a:srgbClr val="FFFFFF"/>
              </a:solidFill>
              <a:latin typeface="Georgia"/>
              <a:ea typeface="Georgia"/>
              <a:cs typeface="Georgia"/>
              <a:sym typeface="Georgia"/>
            </a:endParaRPr>
          </a:p>
          <a:p>
            <a:pPr indent="0" lvl="0" marL="0" rtl="0" algn="l">
              <a:spcBef>
                <a:spcPts val="0"/>
              </a:spcBef>
              <a:spcAft>
                <a:spcPts val="0"/>
              </a:spcAft>
              <a:buNone/>
            </a:pPr>
            <a:r>
              <a:rPr lang="en" sz="1400">
                <a:solidFill>
                  <a:srgbClr val="FFFFFF"/>
                </a:solidFill>
                <a:latin typeface="Georgia"/>
                <a:ea typeface="Georgia"/>
                <a:cs typeface="Georgia"/>
                <a:sym typeface="Georgia"/>
              </a:rPr>
              <a:t>Cases of depression, anxiety and behaviour disorders are increasing and this is seen to be directly linked to the outburst of social media and the internet phenomenon. Many documentaries like the “The Social Dilemma” are also trying to address these issues.Since these things have become such an important part of our lives, eliminating them is not viable, so we aim to improve the platforms.</a:t>
            </a:r>
            <a:endParaRPr sz="1400">
              <a:solidFill>
                <a:srgbClr val="FFFFFF"/>
              </a:solidFill>
              <a:latin typeface="Georgia"/>
              <a:ea typeface="Georgia"/>
              <a:cs typeface="Georgia"/>
              <a:sym typeface="Georgia"/>
            </a:endParaRPr>
          </a:p>
        </p:txBody>
      </p:sp>
      <p:pic>
        <p:nvPicPr>
          <p:cNvPr id="303" name="Google Shape;303;p43"/>
          <p:cNvPicPr preferRelativeResize="0"/>
          <p:nvPr/>
        </p:nvPicPr>
        <p:blipFill>
          <a:blip r:embed="rId3">
            <a:alphaModFix/>
          </a:blip>
          <a:stretch>
            <a:fillRect/>
          </a:stretch>
        </p:blipFill>
        <p:spPr>
          <a:xfrm>
            <a:off x="4870650" y="1546702"/>
            <a:ext cx="4175224" cy="297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2038350" y="647700"/>
            <a:ext cx="5994900" cy="30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matic SC"/>
                <a:ea typeface="Amatic SC"/>
                <a:cs typeface="Amatic SC"/>
                <a:sym typeface="Amatic SC"/>
              </a:rPr>
              <a:t>TARGET SEGMENT</a:t>
            </a:r>
            <a:endParaRPr>
              <a:latin typeface="Amatic SC"/>
              <a:ea typeface="Amatic SC"/>
              <a:cs typeface="Amatic SC"/>
              <a:sym typeface="Amatic S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ONLINE EDUCATION /</a:t>
            </a:r>
            <a:endParaRPr b="1" sz="6000">
              <a:latin typeface="Amatic SC"/>
              <a:ea typeface="Amatic SC"/>
              <a:cs typeface="Amatic SC"/>
              <a:sym typeface="Amatic SC"/>
            </a:endParaRPr>
          </a:p>
          <a:p>
            <a:pPr indent="0" lvl="0" marL="0" rtl="0" algn="l">
              <a:spcBef>
                <a:spcPts val="0"/>
              </a:spcBef>
              <a:spcAft>
                <a:spcPts val="0"/>
              </a:spcAft>
              <a:buNone/>
            </a:pPr>
            <a:r>
              <a:rPr b="1" lang="en" sz="6000">
                <a:latin typeface="Amatic SC"/>
                <a:ea typeface="Amatic SC"/>
                <a:cs typeface="Amatic SC"/>
                <a:sym typeface="Amatic SC"/>
              </a:rPr>
              <a:t>E-LEARNING</a:t>
            </a:r>
            <a:endParaRPr b="1" sz="6000">
              <a:latin typeface="Amatic SC"/>
              <a:ea typeface="Amatic SC"/>
              <a:cs typeface="Amatic SC"/>
              <a:sym typeface="Amatic SC"/>
            </a:endParaRPr>
          </a:p>
        </p:txBody>
      </p:sp>
      <p:pic>
        <p:nvPicPr>
          <p:cNvPr id="314" name="Google Shape;314;p45"/>
          <p:cNvPicPr preferRelativeResize="0"/>
          <p:nvPr/>
        </p:nvPicPr>
        <p:blipFill>
          <a:blip r:embed="rId3">
            <a:alphaModFix/>
          </a:blip>
          <a:stretch>
            <a:fillRect/>
          </a:stretch>
        </p:blipFill>
        <p:spPr>
          <a:xfrm>
            <a:off x="1435525" y="2713975"/>
            <a:ext cx="6900876" cy="198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97225" y="102875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2400">
                <a:solidFill>
                  <a:srgbClr val="FFFFFF"/>
                </a:solidFill>
                <a:latin typeface="Arial"/>
                <a:ea typeface="Arial"/>
                <a:cs typeface="Arial"/>
                <a:sym typeface="Arial"/>
              </a:rPr>
              <a:t>• </a:t>
            </a:r>
            <a:r>
              <a:rPr lang="en" sz="2400">
                <a:solidFill>
                  <a:srgbClr val="FFFFFF"/>
                </a:solidFill>
                <a:latin typeface="Calibri"/>
                <a:ea typeface="Calibri"/>
                <a:cs typeface="Calibri"/>
                <a:sym typeface="Calibri"/>
              </a:rPr>
              <a:t>With the current pandemic situation and with                                                    the uncertainty of vaccine, e-learning is t</a:t>
            </a:r>
            <a:r>
              <a:rPr lang="en" sz="2400">
                <a:solidFill>
                  <a:srgbClr val="FFFFFF"/>
                </a:solidFill>
                <a:latin typeface="Calibri"/>
                <a:ea typeface="Calibri"/>
                <a:cs typeface="Calibri"/>
                <a:sym typeface="Calibri"/>
              </a:rPr>
              <a:t>he                      </a:t>
            </a:r>
            <a:r>
              <a:rPr lang="en" sz="2400">
                <a:solidFill>
                  <a:srgbClr val="FFFFFF"/>
                </a:solidFill>
                <a:latin typeface="Calibri"/>
                <a:ea typeface="Calibri"/>
                <a:cs typeface="Calibri"/>
                <a:sym typeface="Calibri"/>
              </a:rPr>
              <a:t>future of the education system.</a:t>
            </a:r>
            <a:endParaRPr sz="2400">
              <a:solidFill>
                <a:srgbClr val="FFFFFF"/>
              </a:solidFill>
              <a:latin typeface="Calibri"/>
              <a:ea typeface="Calibri"/>
              <a:cs typeface="Calibri"/>
              <a:sym typeface="Calibri"/>
            </a:endParaRPr>
          </a:p>
          <a:p>
            <a:pPr indent="0" lvl="0" marL="0" rtl="0" algn="l">
              <a:lnSpc>
                <a:spcPct val="90000"/>
              </a:lnSpc>
              <a:spcBef>
                <a:spcPts val="1000"/>
              </a:spcBef>
              <a:spcAft>
                <a:spcPts val="0"/>
              </a:spcAft>
              <a:buNone/>
            </a:pPr>
            <a:r>
              <a:rPr lang="en" sz="2400">
                <a:solidFill>
                  <a:srgbClr val="FFFFFF"/>
                </a:solidFill>
                <a:latin typeface="Arial"/>
                <a:ea typeface="Arial"/>
                <a:cs typeface="Arial"/>
                <a:sym typeface="Arial"/>
              </a:rPr>
              <a:t>• </a:t>
            </a:r>
            <a:r>
              <a:rPr lang="en" sz="2400">
                <a:solidFill>
                  <a:srgbClr val="FFFFFF"/>
                </a:solidFill>
                <a:latin typeface="Calibri"/>
                <a:ea typeface="Calibri"/>
                <a:cs typeface="Calibri"/>
                <a:sym typeface="Calibri"/>
              </a:rPr>
              <a:t>However, the limits of these platforms are not restricted as in case of a regular classrooms, where the teacher is the only source of information and moderates the environment.</a:t>
            </a:r>
            <a:endParaRPr sz="2400">
              <a:solidFill>
                <a:srgbClr val="FFFFFF"/>
              </a:solidFill>
              <a:latin typeface="Calibri"/>
              <a:ea typeface="Calibri"/>
              <a:cs typeface="Calibri"/>
              <a:sym typeface="Calibri"/>
            </a:endParaRPr>
          </a:p>
          <a:p>
            <a:pPr indent="0" lvl="0" marL="0" rtl="0" algn="l">
              <a:lnSpc>
                <a:spcPct val="90000"/>
              </a:lnSpc>
              <a:spcBef>
                <a:spcPts val="1000"/>
              </a:spcBef>
              <a:spcAft>
                <a:spcPts val="0"/>
              </a:spcAft>
              <a:buNone/>
            </a:pPr>
            <a:r>
              <a:rPr lang="en" sz="2400">
                <a:solidFill>
                  <a:srgbClr val="FFFFFF"/>
                </a:solidFill>
                <a:latin typeface="Arial"/>
                <a:ea typeface="Arial"/>
                <a:cs typeface="Arial"/>
                <a:sym typeface="Arial"/>
              </a:rPr>
              <a:t>• </a:t>
            </a:r>
            <a:r>
              <a:rPr lang="en" sz="2400">
                <a:solidFill>
                  <a:srgbClr val="FFFFFF"/>
                </a:solidFill>
                <a:latin typeface="Calibri"/>
                <a:ea typeface="Calibri"/>
                <a:cs typeface="Calibri"/>
                <a:sym typeface="Calibri"/>
              </a:rPr>
              <a:t>E-learning empowers the students to express themselves. With this, the environment of the class is prone to get filled with negative and unacceptable content and hinder the decorum of the class.</a:t>
            </a:r>
            <a:endParaRPr sz="1600">
              <a:solidFill>
                <a:srgbClr val="FFFFFF"/>
              </a:solidFill>
            </a:endParaRPr>
          </a:p>
        </p:txBody>
      </p:sp>
      <p:pic>
        <p:nvPicPr>
          <p:cNvPr id="320" name="Google Shape;320;p46"/>
          <p:cNvPicPr preferRelativeResize="0"/>
          <p:nvPr/>
        </p:nvPicPr>
        <p:blipFill>
          <a:blip r:embed="rId3">
            <a:alphaModFix/>
          </a:blip>
          <a:stretch>
            <a:fillRect/>
          </a:stretch>
        </p:blipFill>
        <p:spPr>
          <a:xfrm>
            <a:off x="6139600" y="107050"/>
            <a:ext cx="2821995" cy="226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4" name="Shape 324"/>
        <p:cNvGrpSpPr/>
        <p:nvPr/>
      </p:nvGrpSpPr>
      <p:grpSpPr>
        <a:xfrm>
          <a:off x="0" y="0"/>
          <a:ext cx="0" cy="0"/>
          <a:chOff x="0" y="0"/>
          <a:chExt cx="0" cy="0"/>
        </a:xfrm>
      </p:grpSpPr>
      <p:sp>
        <p:nvSpPr>
          <p:cNvPr id="325" name="Google Shape;325;p47"/>
          <p:cNvSpPr txBox="1"/>
          <p:nvPr>
            <p:ph idx="1" type="body"/>
          </p:nvPr>
        </p:nvSpPr>
        <p:spPr>
          <a:xfrm>
            <a:off x="322275" y="58935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2400">
              <a:solidFill>
                <a:srgbClr val="FFFFFF"/>
              </a:solidFill>
              <a:latin typeface="Calibri"/>
              <a:ea typeface="Calibri"/>
              <a:cs typeface="Calibri"/>
              <a:sym typeface="Calibri"/>
            </a:endParaRPr>
          </a:p>
          <a:p>
            <a:pPr indent="-381000" lvl="0" marL="457200" rtl="0" algn="l">
              <a:lnSpc>
                <a:spcPct val="90000"/>
              </a:lnSpc>
              <a:spcBef>
                <a:spcPts val="100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These comments may be targeted towards the teacher in-charge or any particular student.</a:t>
            </a:r>
            <a:endParaRPr sz="2400">
              <a:solidFill>
                <a:srgbClr val="FFFFFF"/>
              </a:solidFill>
              <a:latin typeface="Calibri"/>
              <a:ea typeface="Calibri"/>
              <a:cs typeface="Calibri"/>
              <a:sym typeface="Calibri"/>
            </a:endParaRPr>
          </a:p>
          <a:p>
            <a:pPr indent="-381000" lvl="0" marL="457200" rtl="0" algn="l">
              <a:lnSpc>
                <a:spcPct val="90000"/>
              </a:lnSpc>
              <a:spcBef>
                <a:spcPts val="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Also, unnecessary topics and debates may shoot out in the class chat which may disturb the momentum of the class. Unnecessary stuffs involves discussion of any other topic except the subject, for ex- sports(IPL), movies, etc.</a:t>
            </a:r>
            <a:endParaRPr sz="2400">
              <a:solidFill>
                <a:srgbClr val="FFFFFF"/>
              </a:solidFill>
              <a:latin typeface="Calibri"/>
              <a:ea typeface="Calibri"/>
              <a:cs typeface="Calibri"/>
              <a:sym typeface="Calibri"/>
            </a:endParaRPr>
          </a:p>
          <a:p>
            <a:pPr indent="-381000" lvl="0" marL="457200" rtl="0" algn="l">
              <a:lnSpc>
                <a:spcPct val="90000"/>
              </a:lnSpc>
              <a:spcBef>
                <a:spcPts val="0"/>
              </a:spcBef>
              <a:spcAft>
                <a:spcPts val="0"/>
              </a:spcAft>
              <a:buClr>
                <a:srgbClr val="FFFFFF"/>
              </a:buClr>
              <a:buSzPts val="2400"/>
              <a:buFont typeface="Calibri"/>
              <a:buChar char="●"/>
            </a:pPr>
            <a:r>
              <a:rPr lang="en" sz="2400">
                <a:solidFill>
                  <a:srgbClr val="FFFFFF"/>
                </a:solidFill>
                <a:latin typeface="Calibri"/>
                <a:ea typeface="Calibri"/>
                <a:cs typeface="Calibri"/>
                <a:sym typeface="Calibri"/>
              </a:rPr>
              <a:t>To avoid these comments to float on the class chat, teachers often disable the comment section for the students. As a result, legitimate and valid doubts of the students are not addressed.</a:t>
            </a:r>
            <a:endParaRPr sz="1600">
              <a:solidFill>
                <a:schemeClr val="lt1"/>
              </a:solidFill>
            </a:endParaRPr>
          </a:p>
          <a:p>
            <a:pPr indent="0" lvl="0" marL="0" rtl="0" algn="l">
              <a:spcBef>
                <a:spcPts val="0"/>
              </a:spcBef>
              <a:spcAft>
                <a:spcPts val="1600"/>
              </a:spcAft>
              <a:buNone/>
            </a:pPr>
            <a:r>
              <a:t/>
            </a:r>
            <a:endParaRPr sz="1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